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4.xml" ContentType="application/vnd.openxmlformats-officedocument.presentationml.notes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738" r:id="rId15"/>
  </p:sldMasterIdLst>
  <p:handoutMasterIdLst>
    <p:handoutMasterId r:id="rId17"/>
  </p:handoutMasterIdLst>
  <p:notesMasterIdLst>
    <p:notesMasterId r:id="rId19"/>
  </p:notesMasterIdLst>
  <p:sldIdLst>
    <p:sldId id="260" r:id="rId21"/>
    <p:sldId id="271" r:id="rId22"/>
    <p:sldId id="256" r:id="rId23"/>
    <p:sldId id="273" r:id="rId24"/>
    <p:sldId id="274" r:id="rId25"/>
    <p:sldId id="295" r:id="rId26"/>
    <p:sldId id="276" r:id="rId27"/>
    <p:sldId id="257" r:id="rId28"/>
    <p:sldId id="278" r:id="rId29"/>
    <p:sldId id="280" r:id="rId30"/>
    <p:sldId id="294" r:id="rId31"/>
    <p:sldId id="281" r:id="rId32"/>
    <p:sldId id="293" r:id="rId33"/>
    <p:sldId id="266" r:id="rId34"/>
    <p:sldId id="287" r:id="rId35"/>
    <p:sldId id="282" r:id="rId36"/>
    <p:sldId id="261" r:id="rId37"/>
    <p:sldId id="283" r:id="rId38"/>
    <p:sldId id="292" r:id="rId39"/>
    <p:sldId id="284" r:id="rId40"/>
    <p:sldId id="291" r:id="rId41"/>
    <p:sldId id="285" r:id="rId42"/>
    <p:sldId id="262" r:id="rId43"/>
    <p:sldId id="286" r:id="rId44"/>
    <p:sldId id="258" r:id="rId45"/>
    <p:sldId id="272" r:id="rId4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2D200454-40CA-4A62-9FC3-DE9A4176ACB9}">
      <p15:notesGuideLst xmlns:p15="http://schemas.microsoft.com/office/powerpoint/2012/main"/>
    </p:ext>
    <p:ext uri="{EFAFB233-063F-42B5-8137-9DF3F51BA10A}">
      <p15:sldGuideLst xmlns:p15="http://schemas.microsoft.com/office/powerpoint/2012/main">
        <p15:guide id="1" orient="horz" pos="215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own" initials="K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FEC80A"/>
    <a:srgbClr val="FFD745"/>
    <a:srgbClr val="FECA25"/>
    <a:srgbClr val="FDC415"/>
    <a:srgbClr val="FFC001"/>
    <a:srgbClr val="FEBA01"/>
    <a:srgbClr val="FFD744"/>
    <a:srgbClr val="FFD239"/>
    <a:srgbClr val="E4E4E4"/>
    <a:srgbClr val="FED333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5000" autoAdjust="0"/>
    <p:restoredTop sz="94280" autoAdjust="0"/>
  </p:normalViewPr>
  <p:slideViewPr>
    <p:cSldViewPr snapToGrid="0" snapToObjects="1">
      <p:cViewPr varScale="1">
        <p:scale>
          <a:sx n="72" d="100"/>
          <a:sy n="72" d="100"/>
        </p:scale>
        <p:origin x="660" y="72"/>
      </p:cViewPr>
      <p:guideLst>
        <p:guide orient="horz" pos="215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55" d="100"/>
          <a:sy n="55" d="100"/>
        </p:scale>
        <p:origin x="2022" y="84"/>
      </p:cViewPr>
      <p:guideLst>
        <p:guide orient="horz" pos="2158"/>
      </p:guideLst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5" Type="http://schemas.openxmlformats.org/officeDocument/2006/relationships/slideMaster" Target="slideMasters/slideMaster1.xml"></Relationship><Relationship Id="rId16" Type="http://schemas.openxmlformats.org/officeDocument/2006/relationships/theme" Target="theme/theme1.xml"></Relationship><Relationship Id="rId17" Type="http://schemas.openxmlformats.org/officeDocument/2006/relationships/handoutMaster" Target="handoutMasters/handoutMaster1.xml"></Relationship><Relationship Id="rId19" Type="http://schemas.openxmlformats.org/officeDocument/2006/relationships/notesMaster" Target="notesMasters/notesMaster1.xml"></Relationship><Relationship Id="rId21" Type="http://schemas.openxmlformats.org/officeDocument/2006/relationships/slide" Target="slides/slide1.xml"></Relationship><Relationship Id="rId22" Type="http://schemas.openxmlformats.org/officeDocument/2006/relationships/slide" Target="slides/slide2.xml"></Relationship><Relationship Id="rId23" Type="http://schemas.openxmlformats.org/officeDocument/2006/relationships/slide" Target="slides/slide3.xml"></Relationship><Relationship Id="rId24" Type="http://schemas.openxmlformats.org/officeDocument/2006/relationships/slide" Target="slides/slide4.xml"></Relationship><Relationship Id="rId25" Type="http://schemas.openxmlformats.org/officeDocument/2006/relationships/slide" Target="slides/slide5.xml"></Relationship><Relationship Id="rId26" Type="http://schemas.openxmlformats.org/officeDocument/2006/relationships/slide" Target="slides/slide6.xml"></Relationship><Relationship Id="rId27" Type="http://schemas.openxmlformats.org/officeDocument/2006/relationships/slide" Target="slides/slide7.xml"></Relationship><Relationship Id="rId28" Type="http://schemas.openxmlformats.org/officeDocument/2006/relationships/slide" Target="slides/slide8.xml"></Relationship><Relationship Id="rId29" Type="http://schemas.openxmlformats.org/officeDocument/2006/relationships/slide" Target="slides/slide9.xml"></Relationship><Relationship Id="rId30" Type="http://schemas.openxmlformats.org/officeDocument/2006/relationships/slide" Target="slides/slide10.xml"></Relationship><Relationship Id="rId31" Type="http://schemas.openxmlformats.org/officeDocument/2006/relationships/slide" Target="slides/slide11.xml"></Relationship><Relationship Id="rId32" Type="http://schemas.openxmlformats.org/officeDocument/2006/relationships/slide" Target="slides/slide12.xml"></Relationship><Relationship Id="rId33" Type="http://schemas.openxmlformats.org/officeDocument/2006/relationships/slide" Target="slides/slide13.xml"></Relationship><Relationship Id="rId34" Type="http://schemas.openxmlformats.org/officeDocument/2006/relationships/slide" Target="slides/slide14.xml"></Relationship><Relationship Id="rId35" Type="http://schemas.openxmlformats.org/officeDocument/2006/relationships/slide" Target="slides/slide15.xml"></Relationship><Relationship Id="rId36" Type="http://schemas.openxmlformats.org/officeDocument/2006/relationships/slide" Target="slides/slide16.xml"></Relationship><Relationship Id="rId37" Type="http://schemas.openxmlformats.org/officeDocument/2006/relationships/slide" Target="slides/slide17.xml"></Relationship><Relationship Id="rId38" Type="http://schemas.openxmlformats.org/officeDocument/2006/relationships/slide" Target="slides/slide18.xml"></Relationship><Relationship Id="rId39" Type="http://schemas.openxmlformats.org/officeDocument/2006/relationships/slide" Target="slides/slide19.xml"></Relationship><Relationship Id="rId40" Type="http://schemas.openxmlformats.org/officeDocument/2006/relationships/slide" Target="slides/slide20.xml"></Relationship><Relationship Id="rId41" Type="http://schemas.openxmlformats.org/officeDocument/2006/relationships/slide" Target="slides/slide21.xml"></Relationship><Relationship Id="rId42" Type="http://schemas.openxmlformats.org/officeDocument/2006/relationships/slide" Target="slides/slide22.xml"></Relationship><Relationship Id="rId43" Type="http://schemas.openxmlformats.org/officeDocument/2006/relationships/slide" Target="slides/slide23.xml"></Relationship><Relationship Id="rId44" Type="http://schemas.openxmlformats.org/officeDocument/2006/relationships/slide" Target="slides/slide24.xml"></Relationship><Relationship Id="rId45" Type="http://schemas.openxmlformats.org/officeDocument/2006/relationships/slide" Target="slides/slide25.xml"></Relationship><Relationship Id="rId46" Type="http://schemas.openxmlformats.org/officeDocument/2006/relationships/slide" Target="slides/slide26.xml"></Relationship><Relationship Id="rId59" Type="http://schemas.openxmlformats.org/officeDocument/2006/relationships/commentAuthors" Target="commentAuthors.xml"></Relationship><Relationship Id="rId60" Type="http://schemas.openxmlformats.org/officeDocument/2006/relationships/viewProps" Target="viewProps.xml"></Relationship><Relationship Id="rId61" Type="http://schemas.openxmlformats.org/officeDocument/2006/relationships/presProps" Target="presProps.xml"></Relationship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05T00:32:33.290" idx="2">
    <p:pos x="7680" y="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9A48E0C8-87A1-4F28-9ACB-73270E31AB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70BAB79-3727-470F-91B3-FB3FA7815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C8BB96-4CD1-4186-A580-640B6F6E39E5}" type="datetimeFigureOut">
              <a:rPr lang="ko-KR" altLang="en-US" smtClean="0"/>
              <a:t>2019-03-05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2E65691-6E03-4A3B-8345-568F511312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67D8EF9-DBA6-40F4-BA7B-4158E3D1D5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B874D3-A554-4DDD-B99C-D1C52E8CB8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8016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g>
</file>

<file path=ppt/media/image7.jpe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그림 28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0" name="텍스트 개체 틀 29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둘째 수준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셋째 수준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넷째 수준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다섯째 수준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1" name="머리글 갤체 틀 30"/>
          <p:cNvSpPr txBox="1">
            <a:spLocks/>
          </p:cNvSpPr>
          <p:nvPr>
            <p:ph type="hdr"/>
          </p:nvPr>
        </p:nvSpPr>
        <p:spPr>
          <a:xfrm rot="0">
            <a:off x="0" y="0"/>
            <a:ext cx="2972435" cy="459740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2" name="바닥글 개체 틀 31"/>
          <p:cNvSpPr txBox="1">
            <a:spLocks/>
          </p:cNvSpPr>
          <p:nvPr>
            <p:ph type="ftr"/>
          </p:nvPr>
        </p:nvSpPr>
        <p:spPr>
          <a:xfrm rot="0">
            <a:off x="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3" name="날짜 개체 틀 32"/>
          <p:cNvSpPr txBox="1">
            <a:spLocks/>
          </p:cNvSpPr>
          <p:nvPr>
            <p:ph type="dt"/>
          </p:nvPr>
        </p:nvSpPr>
        <p:spPr>
          <a:xfrm rot="0">
            <a:off x="3884930" y="0"/>
            <a:ext cx="2972435" cy="459740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latin typeface="맑은 고딕" charset="0"/>
                <a:ea typeface="맑은 고딕" charset="0"/>
              </a:rPr>
              <a:t>3/5/2019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4" name="슬라이드 번호 개체 틀 3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dt="0" ftr="0" hdr="0"/>
</p:notesMaster>
</file>

<file path=ppt/notesSlides/_rels/notesSlide1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.xml"></Relationship></Relationships>
</file>

<file path=ppt/notesSlides/_rels/notesSlide10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0.xml"></Relationship></Relationships>
</file>

<file path=ppt/notesSlides/_rels/notesSlide11.xml.rels><?xml version="1.0" encoding="UTF-8"?>
<Relationships xmlns="http://schemas.openxmlformats.org/package/2006/relationships"><Relationship Id="rId1" Type="http://schemas.openxmlformats.org/officeDocument/2006/relationships/slide" Target="../slides/slide11.xml"></Relationship><Relationship Id="rId2" Type="http://schemas.openxmlformats.org/officeDocument/2006/relationships/notesMaster" Target="../notesMasters/notesMaster1.xml"></Relationship></Relationships>
</file>

<file path=ppt/notesSlides/_rels/notesSlide12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2.xml"></Relationship></Relationships>
</file>

<file path=ppt/notesSlides/_rels/notesSlide13.xml.rels><?xml version="1.0" encoding="UTF-8"?>
<Relationships xmlns="http://schemas.openxmlformats.org/package/2006/relationships"><Relationship Id="rId1" Type="http://schemas.openxmlformats.org/officeDocument/2006/relationships/slide" Target="../slides/slide13.xml"></Relationship><Relationship Id="rId2" Type="http://schemas.openxmlformats.org/officeDocument/2006/relationships/notesMaster" Target="../notesMasters/notesMaster1.xml"></Relationship></Relationships>
</file>

<file path=ppt/notesSlides/_rels/notesSlide14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4.xml"></Relationship></Relationships>
</file>

<file path=ppt/notesSlides/_rels/notesSlide16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6.xml"></Relationship></Relationships>
</file>

<file path=ppt/notesSlides/_rels/notesSlide20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20.xml"></Relationship></Relationships>
</file>

<file path=ppt/notesSlides/_rels/notesSlide21.xml.rels><?xml version="1.0" encoding="UTF-8"?>
<Relationships xmlns="http://schemas.openxmlformats.org/package/2006/relationships"><Relationship Id="rId1" Type="http://schemas.openxmlformats.org/officeDocument/2006/relationships/slide" Target="../slides/slide21.xml"></Relationship><Relationship Id="rId2" Type="http://schemas.openxmlformats.org/officeDocument/2006/relationships/notesMaster" Target="../notesMasters/notesMaster1.xml"></Relationship></Relationships>
</file>

<file path=ppt/notesSlides/_rels/notesSlide22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22.xml"></Relationship></Relationships>
</file>

<file path=ppt/notesSlides/_rels/notesSlide24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24.xml"></Relationship></Relationships>
</file>

<file path=ppt/notesSlides/_rels/notesSlide9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9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1. 글자체, 크기 정리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2. 표 크기형태 통일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3. 오타정리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4. 용어정리? 애매한 단어 정리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  -- 용어정리 할때 부모, 자식에 대한 것도 설명해야할지 결정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5. 용어통일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 -- 식별, 비식별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 -- 외부키? 기본키? pk? fk?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 -- 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** 각 페이지마다 수정해야할것 적어둠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오른쪽 내용 정리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뭔 내용?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표 위치 정리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670" cy="3087370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ctr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670" cy="3601720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오른쪽 내용 정리</a:t>
            </a:r>
          </a:p>
          <a:p>
            <a:pPr marL="0" indent="0" algn="just" fontAlgn="auto" defTabSz="5080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뭔 내용?</a:t>
            </a:r>
          </a:p>
          <a:p>
            <a:pPr marL="0" indent="0" algn="just" fontAlgn="auto" defTabSz="5080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표 위치 정리</a:t>
            </a: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3070" cy="459740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>
            <a:off x="685800" y="4400550"/>
            <a:ext cx="5487670" cy="3601720"/>
          </a:xfrm>
          <a:prstGeom prst="rect"/>
          <a:noFill/>
        </p:spPr>
        <p:txBody>
          <a:bodyPr wrap="square" lIns="76200" tIns="76200" rIns="76200" bIns="76200" numCol="1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이 페이지 싹 정리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다음 페이지의 그림과도 정리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670" cy="3087370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ctr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670" cy="3601720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이 페이지 싹 정리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다음 페이지의 그림과도 정리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2번 삭제해라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3070" cy="459740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표정리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선 모양 정리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표, 선 정리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테이블 구조가 식별로 변경되면 어떤 장점이 있는지 보여주던지 혹은 설명하던지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테이블정도는 보여줘도 댈듯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670" cy="3087370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ctr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670" cy="3601720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테이블 구조가 식별로 변경되면 어떤 장점이 있는지 보여주던지 혹은 설명하던지</a:t>
            </a:r>
          </a:p>
          <a:p>
            <a:pPr marL="0" indent="0" algn="just" fontAlgn="auto" defTabSz="5080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  <a:p>
            <a:pPr marL="0" indent="0" algn="just" fontAlgn="auto" defTabSz="5080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테이블정도는 보여줘도 댈듯</a:t>
            </a: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3070" cy="459740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아래 표기법 다시 정리할것.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부모 자식에 대한 개념 설명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이 페이지 제목이 좀 애매함 어케할까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9062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872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9355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9913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720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1033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423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2796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5953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6524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2668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>
            <a:off x="-1905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4990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 flipH="1">
            <a:off x="1112520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9416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0282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image" Target="../media/image1.jpeg"></Relationship><Relationship Id="rId3" Type="http://schemas.openxmlformats.org/officeDocument/2006/relationships/notesSlide" Target="../notesSlides/notesSlide1.xml"></Relationship><Relationship Id="rId4" Type="http://schemas.openxmlformats.org/officeDocument/2006/relationships/slideLayout" Target="../slideLayouts/slideLayout7.xml"></Relationship></Relationships>
</file>

<file path=ppt/slides/_rels/slide10.xml.rels><?xml version="1.0" encoding="UTF-8"?>
<Relationships xmlns="http://schemas.openxmlformats.org/package/2006/relationships"><Relationship Id="rId2" Type="http://schemas.openxmlformats.org/officeDocument/2006/relationships/notesSlide" Target="../notesSlides/notesSlide10.xml"></Relationship><Relationship Id="rId3" Type="http://schemas.openxmlformats.org/officeDocument/2006/relationships/slideLayout" Target="../slideLayouts/slideLayout9.xml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9.xml"></Relationship><Relationship Id="rId2" Type="http://schemas.openxmlformats.org/officeDocument/2006/relationships/notesSlide" Target="../notesSlides/notesSlide11.xml"></Relationship></Relationships>
</file>

<file path=ppt/slides/_rels/slide12.xml.rels><?xml version="1.0" encoding="UTF-8"?>
<Relationships xmlns="http://schemas.openxmlformats.org/package/2006/relationships"><Relationship Id="rId2" Type="http://schemas.openxmlformats.org/officeDocument/2006/relationships/notesSlide" Target="../notesSlides/notesSlide12.xml"></Relationship><Relationship Id="rId3" Type="http://schemas.openxmlformats.org/officeDocument/2006/relationships/slideLayout" Target="../slideLayouts/slideLayout9.xml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9.xml"></Relationship><Relationship Id="rId2" Type="http://schemas.openxmlformats.org/officeDocument/2006/relationships/notesSlide" Target="../notesSlides/notesSlide13.xml"></Relationship></Relationships>
</file>

<file path=ppt/slides/_rels/slide14.xml.rels><?xml version="1.0" encoding="UTF-8"?>
<Relationships xmlns="http://schemas.openxmlformats.org/package/2006/relationships"><Relationship Id="rId2" Type="http://schemas.openxmlformats.org/officeDocument/2006/relationships/notesSlide" Target="../notesSlides/notesSlide14.xml"></Relationship><Relationship Id="rId3" Type="http://schemas.openxmlformats.org/officeDocument/2006/relationships/slideLayout" Target="../slideLayouts/slideLayout9.xml"></Relationship></Relationships>
</file>

<file path=ppt/slides/_rels/slide1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9.xml"></Relationship></Relationships>
</file>

<file path=ppt/slides/_rels/slide16.xml.rels><?xml version="1.0" encoding="UTF-8"?>
<Relationships xmlns="http://schemas.openxmlformats.org/package/2006/relationships"><Relationship Id="rId2" Type="http://schemas.openxmlformats.org/officeDocument/2006/relationships/notesSlide" Target="../notesSlides/notesSlide16.xml"></Relationship><Relationship Id="rId3" Type="http://schemas.openxmlformats.org/officeDocument/2006/relationships/slideLayout" Target="../slideLayouts/slideLayout9.xml"></Relationship></Relationships>
</file>

<file path=ppt/slides/_rels/slide17.xml.rels><?xml version="1.0" encoding="UTF-8"?>
<Relationships xmlns="http://schemas.openxmlformats.org/package/2006/relationships"><Relationship Id="rId2" Type="http://schemas.openxmlformats.org/officeDocument/2006/relationships/image" Target="../media/image4.jpeg"></Relationship><Relationship Id="rId3" Type="http://schemas.openxmlformats.org/officeDocument/2006/relationships/slideLayout" Target="../slideLayouts/slideLayout7.xml"></Relationship></Relationships>
</file>

<file path=ppt/slides/_rels/slide1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9.xml"></Relationship></Relationships>
</file>

<file path=ppt/slides/_rels/slide1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9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9.xml"></Relationship></Relationships>
</file>

<file path=ppt/slides/_rels/slide20.xml.rels><?xml version="1.0" encoding="UTF-8"?>
<Relationships xmlns="http://schemas.openxmlformats.org/package/2006/relationships"><Relationship Id="rId2" Type="http://schemas.openxmlformats.org/officeDocument/2006/relationships/notesSlide" Target="../notesSlides/notesSlide20.xml"></Relationship><Relationship Id="rId3" Type="http://schemas.openxmlformats.org/officeDocument/2006/relationships/slideLayout" Target="../slideLayouts/slideLayout9.xml"></Relationship></Relationships>
</file>

<file path=ppt/slides/_rels/slide2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9.xml"></Relationship><Relationship Id="rId2" Type="http://schemas.openxmlformats.org/officeDocument/2006/relationships/notesSlide" Target="../notesSlides/notesSlide21.xml"></Relationship></Relationships>
</file>

<file path=ppt/slides/_rels/slide22.xml.rels><?xml version="1.0" encoding="UTF-8"?>
<Relationships xmlns="http://schemas.openxmlformats.org/package/2006/relationships"><Relationship Id="rId2" Type="http://schemas.openxmlformats.org/officeDocument/2006/relationships/notesSlide" Target="../notesSlides/notesSlide22.xml"></Relationship><Relationship Id="rId3" Type="http://schemas.openxmlformats.org/officeDocument/2006/relationships/slideLayout" Target="../slideLayouts/slideLayout9.xml"></Relationship></Relationships>
</file>

<file path=ppt/slides/_rels/slide23.xml.rels><?xml version="1.0" encoding="UTF-8"?>
<Relationships xmlns="http://schemas.openxmlformats.org/package/2006/relationships"><Relationship Id="rId2" Type="http://schemas.openxmlformats.org/officeDocument/2006/relationships/image" Target="../media/image5.jpg"></Relationship><Relationship Id="rId3" Type="http://schemas.openxmlformats.org/officeDocument/2006/relationships/slideLayout" Target="../slideLayouts/slideLayout7.xml"></Relationship></Relationships>
</file>

<file path=ppt/slides/_rels/slide24.xml.rels><?xml version="1.0" encoding="UTF-8"?>
<Relationships xmlns="http://schemas.openxmlformats.org/package/2006/relationships"><Relationship Id="rId4" Type="http://schemas.openxmlformats.org/officeDocument/2006/relationships/notesSlide" Target="../notesSlides/notesSlide24.xml"></Relationship><Relationship Id="rId5" Type="http://schemas.openxmlformats.org/officeDocument/2006/relationships/slideLayout" Target="../slideLayouts/slideLayout9.xml"></Relationship></Relationships>
</file>

<file path=ppt/slides/_rels/slide25.xml.rels><?xml version="1.0" encoding="UTF-8"?>
<Relationships xmlns="http://schemas.openxmlformats.org/package/2006/relationships"><Relationship Id="rId2" Type="http://schemas.openxmlformats.org/officeDocument/2006/relationships/image" Target="../media/image7.jpeg"></Relationship><Relationship Id="rId3" Type="http://schemas.openxmlformats.org/officeDocument/2006/relationships/slideLayout" Target="../slideLayouts/slideLayout7.xml"></Relationship><Relationship Id="rId4" Type="http://schemas.openxmlformats.org/officeDocument/2006/relationships/comments" Target="../comments/comment1.xml"></Relationship></Relationships>
</file>

<file path=ppt/slides/_rels/slide2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image" Target="../media/image2.jpeg"></Relationship><Relationship Id="rId3" Type="http://schemas.openxmlformats.org/officeDocument/2006/relationships/slideLayout" Target="../slideLayouts/slideLayout7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9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9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9.xml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9.xml"></Relationship></Relationships>
</file>

<file path=ppt/slides/_rels/slide8.xml.rels><?xml version="1.0" encoding="UTF-8"?>
<Relationships xmlns="http://schemas.openxmlformats.org/package/2006/relationships"><Relationship Id="rId2" Type="http://schemas.openxmlformats.org/officeDocument/2006/relationships/image" Target="../media/image3.jpeg"></Relationship><Relationship Id="rId3" Type="http://schemas.openxmlformats.org/officeDocument/2006/relationships/slideLayout" Target="../slideLayouts/slideLayout7.xml"></Relationship></Relationships>
</file>

<file path=ppt/slides/_rels/slide9.xml.rels><?xml version="1.0" encoding="UTF-8"?>
<Relationships xmlns="http://schemas.openxmlformats.org/package/2006/relationships"><Relationship Id="rId2" Type="http://schemas.openxmlformats.org/officeDocument/2006/relationships/notesSlide" Target="../notesSlides/notesSlide9.xml"></Relationship><Relationship Id="rId3" Type="http://schemas.openxmlformats.org/officeDocument/2006/relationships/slideLayout" Target="../slideLayouts/slideLayout9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9" b="312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464560" y="2105660"/>
            <a:ext cx="5263515" cy="1322705"/>
          </a:xfrm>
          <a:prstGeom prst="rect">
            <a:avLst/>
          </a:prstGeom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algn="ctr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8000" cap="none" dirty="0" smtClean="0" b="1" strike="noStrike">
                <a:solidFill>
                  <a:schemeClr val="bg1"/>
                </a:solidFill>
                <a:latin typeface="맑은 고딕" charset="0"/>
                <a:ea typeface="맑은 고딕" charset="0"/>
              </a:rPr>
              <a:t>식별비식별</a:t>
            </a:r>
            <a:endParaRPr lang="ko-KR" altLang="en-US" sz="8000" cap="none" dirty="0" smtClean="0" b="1" strike="noStrike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" name="テキスト ボックス 3">
            <a:extLst>
              <a:ext uri="{FF2B5EF4-FFF2-40B4-BE49-F238E27FC236}">
                <a16:creationId xmlns:a16="http://schemas.microsoft.com/office/drawing/2014/main" id="{8F4DC022-577B-4F7D-A2AB-6B08D1BD81D5}"/>
              </a:ext>
            </a:extLst>
          </p:cNvPr>
          <p:cNvSpPr txBox="1"/>
          <p:nvPr/>
        </p:nvSpPr>
        <p:spPr>
          <a:xfrm>
            <a:off x="9554845" y="3429000"/>
            <a:ext cx="2160270" cy="324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000" b="1" dirty="0">
                <a:solidFill>
                  <a:schemeClr val="bg1"/>
                </a:solidFill>
                <a:latin typeface="+mn-ea"/>
              </a:rPr>
              <a:t>4</a:t>
            </a:r>
            <a:r>
              <a:rPr kumimoji="1" lang="ko-KR" altLang="en-US" sz="3000" b="1" dirty="0">
                <a:solidFill>
                  <a:schemeClr val="bg1"/>
                </a:solidFill>
                <a:latin typeface="+mn-ea"/>
              </a:rPr>
              <a:t>조</a:t>
            </a:r>
            <a:r>
              <a:rPr kumimoji="1" lang="ko-KR" altLang="en-US" sz="2500" dirty="0">
                <a:solidFill>
                  <a:schemeClr val="bg1"/>
                </a:solidFill>
                <a:latin typeface="+mn-ea"/>
              </a:rPr>
              <a:t> </a:t>
            </a:r>
            <a:r>
              <a:rPr kumimoji="1" lang="en-US" altLang="ko-KR" sz="25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algn="r"/>
            <a:r>
              <a:rPr kumimoji="1" lang="ko-KR" altLang="en-US" sz="2500" dirty="0">
                <a:solidFill>
                  <a:schemeClr val="bg1"/>
                </a:solidFill>
                <a:latin typeface="+mn-ea"/>
              </a:rPr>
              <a:t>조장 </a:t>
            </a:r>
            <a:r>
              <a:rPr kumimoji="1" lang="en-US" altLang="ko-KR" sz="2500" dirty="0">
                <a:solidFill>
                  <a:schemeClr val="bg1"/>
                </a:solidFill>
                <a:latin typeface="+mn-ea"/>
              </a:rPr>
              <a:t>: </a:t>
            </a:r>
            <a:r>
              <a:rPr kumimoji="1" lang="ko-KR" altLang="en-US" sz="2500" dirty="0">
                <a:solidFill>
                  <a:schemeClr val="bg1"/>
                </a:solidFill>
                <a:latin typeface="+mn-ea"/>
              </a:rPr>
              <a:t>안병욱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algn="r"/>
            <a:r>
              <a:rPr lang="ko-KR" altLang="en-US" sz="2500" dirty="0">
                <a:solidFill>
                  <a:schemeClr val="bg1"/>
                </a:solidFill>
                <a:latin typeface="+mn-ea"/>
              </a:rPr>
              <a:t>조원 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2500" dirty="0" err="1">
                <a:solidFill>
                  <a:schemeClr val="bg1"/>
                </a:solidFill>
                <a:latin typeface="+mn-ea"/>
              </a:rPr>
              <a:t>권범준</a:t>
            </a:r>
            <a:r>
              <a:rPr lang="ko-KR" altLang="en-US" sz="2500" dirty="0">
                <a:solidFill>
                  <a:schemeClr val="bg1"/>
                </a:solidFill>
                <a:latin typeface="+mn-ea"/>
              </a:rPr>
              <a:t> </a:t>
            </a:r>
            <a:endParaRPr lang="en-US" altLang="ko-KR" sz="2500" dirty="0">
              <a:solidFill>
                <a:schemeClr val="bg1"/>
              </a:solidFill>
              <a:latin typeface="+mn-ea"/>
            </a:endParaRPr>
          </a:p>
          <a:p>
            <a:pPr algn="r"/>
            <a:r>
              <a:rPr lang="ko-KR" altLang="en-US" sz="2500" dirty="0">
                <a:solidFill>
                  <a:schemeClr val="bg1"/>
                </a:solidFill>
                <a:latin typeface="+mn-ea"/>
              </a:rPr>
              <a:t>권영찬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algn="r"/>
            <a:r>
              <a:rPr lang="ko-KR" altLang="en-US" sz="2500" dirty="0" err="1">
                <a:solidFill>
                  <a:schemeClr val="bg1"/>
                </a:solidFill>
                <a:latin typeface="+mn-ea"/>
              </a:rPr>
              <a:t>이소담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algn="r"/>
            <a:r>
              <a:rPr lang="ko-KR" altLang="en-US" sz="2500" dirty="0" err="1">
                <a:solidFill>
                  <a:schemeClr val="bg1"/>
                </a:solidFill>
                <a:latin typeface="+mn-ea"/>
              </a:rPr>
              <a:t>이재운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algn="r"/>
            <a:r>
              <a:rPr lang="ko-KR" altLang="en-US" sz="2500" dirty="0">
                <a:solidFill>
                  <a:schemeClr val="bg1"/>
                </a:solidFill>
                <a:latin typeface="+mn-ea"/>
              </a:rPr>
              <a:t>송현우</a:t>
            </a:r>
            <a:endParaRPr lang="en-US" altLang="ko-KR" sz="2500" dirty="0">
              <a:solidFill>
                <a:schemeClr val="bg1"/>
              </a:solidFill>
              <a:latin typeface="+mn-ea"/>
            </a:endParaRPr>
          </a:p>
          <a:p>
            <a:pPr algn="r"/>
            <a:endParaRPr kumimoji="1" lang="en-US" altLang="ko-KR" sz="25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66285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正方形/長方形 1">
            <a:extLst>
              <a:ext uri="{FF2B5EF4-FFF2-40B4-BE49-F238E27FC236}">
                <a16:creationId xmlns:a16="http://schemas.microsoft.com/office/drawing/2014/main" id="{141F9856-F333-4122-829A-70417A09C1EF}"/>
              </a:ext>
            </a:extLst>
          </p:cNvPr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">
            <a:extLst>
              <a:ext uri="{FF2B5EF4-FFF2-40B4-BE49-F238E27FC236}">
                <a16:creationId xmlns:a16="http://schemas.microsoft.com/office/drawing/2014/main" id="{97E2E686-4FB3-42FE-96B7-76509F6EED82}"/>
              </a:ext>
            </a:extLst>
          </p:cNvPr>
          <p:cNvSpPr txBox="1"/>
          <p:nvPr/>
        </p:nvSpPr>
        <p:spPr>
          <a:xfrm>
            <a:off x="1661795" y="190500"/>
            <a:ext cx="1692275" cy="64579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식별자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31" name="直線コネクタ 4">
            <a:extLst>
              <a:ext uri="{FF2B5EF4-FFF2-40B4-BE49-F238E27FC236}">
                <a16:creationId xmlns:a16="http://schemas.microsoft.com/office/drawing/2014/main" id="{BF9C3392-099A-4D0A-9396-ACEEFE4B807A}"/>
              </a:ext>
            </a:extLst>
          </p:cNvPr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グループ化 8">
            <a:extLst>
              <a:ext uri="{FF2B5EF4-FFF2-40B4-BE49-F238E27FC236}">
                <a16:creationId xmlns:a16="http://schemas.microsoft.com/office/drawing/2014/main" id="{C1DA3089-6DF6-443F-A0B1-679303FCE62D}"/>
              </a:ext>
            </a:extLst>
          </p:cNvPr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33" name="山形 6">
              <a:extLst>
                <a:ext uri="{FF2B5EF4-FFF2-40B4-BE49-F238E27FC236}">
                  <a16:creationId xmlns:a16="http://schemas.microsoft.com/office/drawing/2014/main" id="{4E33142D-B5B9-4B52-B8D0-E5B7579738F9}"/>
                </a:ext>
              </a:extLst>
            </p:cNvPr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山形 7">
              <a:extLst>
                <a:ext uri="{FF2B5EF4-FFF2-40B4-BE49-F238E27FC236}">
                  <a16:creationId xmlns:a16="http://schemas.microsoft.com/office/drawing/2014/main" id="{1815F908-1FF5-41D2-AFA6-35C6002C4E26}"/>
                </a:ext>
              </a:extLst>
            </p:cNvPr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5" name="グループ化 12">
            <a:extLst>
              <a:ext uri="{FF2B5EF4-FFF2-40B4-BE49-F238E27FC236}">
                <a16:creationId xmlns:a16="http://schemas.microsoft.com/office/drawing/2014/main" id="{753EF1E7-8D13-47D3-AE59-B0FE35C991E2}"/>
              </a:ext>
            </a:extLst>
          </p:cNvPr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36" name="山形 13">
              <a:extLst>
                <a:ext uri="{FF2B5EF4-FFF2-40B4-BE49-F238E27FC236}">
                  <a16:creationId xmlns:a16="http://schemas.microsoft.com/office/drawing/2014/main" id="{863F8EEA-7D59-4623-988D-577D46B1DC5E}"/>
                </a:ext>
              </a:extLst>
            </p:cNvPr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7" name="山形 14">
              <a:extLst>
                <a:ext uri="{FF2B5EF4-FFF2-40B4-BE49-F238E27FC236}">
                  <a16:creationId xmlns:a16="http://schemas.microsoft.com/office/drawing/2014/main" id="{891EBA53-4D60-4E73-B102-37DEE0CEEFA3}"/>
                </a:ext>
              </a:extLst>
            </p:cNvPr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675DF12E-0505-4EDF-8D96-DD946751F51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4070" cy="45275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0" algn="just" defTabSz="508000" eaLnBrk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None/>
            </a:pPr>
            <a:endParaRPr lang="ko-KR" altLang="en-US" sz="2000" dirty="0">
              <a:latin typeface="+mn-ea"/>
            </a:endParaRPr>
          </a:p>
        </p:txBody>
      </p:sp>
      <p:sp>
        <p:nvSpPr>
          <p:cNvPr id="39" name="テキスト ボックス 15"/>
          <p:cNvSpPr txBox="1">
            <a:spLocks/>
          </p:cNvSpPr>
          <p:nvPr/>
        </p:nvSpPr>
        <p:spPr>
          <a:xfrm rot="0">
            <a:off x="6096000" y="1998345"/>
            <a:ext cx="5606415" cy="162877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받은 외부키를 자신의 기본키로 이용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기본키는 Null 값이 안되므로 반드시 부모의 데이터가 생성되어야 자식의 데이터가 생성가능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</p:txBody>
      </p:sp>
      <p:graphicFrame>
        <p:nvGraphicFramePr>
          <p:cNvPr id="40" name="표 39"/>
          <p:cNvGraphicFramePr>
            <a:graphicFrameLocks noGrp="1"/>
          </p:cNvGraphicFramePr>
          <p:nvPr/>
        </p:nvGraphicFramePr>
        <p:xfrm>
          <a:off x="847725" y="2381885"/>
          <a:ext cx="1897380" cy="1018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380"/>
              </a:tblGrid>
              <a:tr h="64770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1" name="표 40"/>
          <p:cNvGraphicFramePr>
            <a:graphicFrameLocks noGrp="1"/>
          </p:cNvGraphicFramePr>
          <p:nvPr/>
        </p:nvGraphicFramePr>
        <p:xfrm>
          <a:off x="3935730" y="2368550"/>
          <a:ext cx="1897380" cy="10140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380"/>
              </a:tblGrid>
              <a:tr h="66929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Employee_id(FK)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44805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2" name="표 41"/>
          <p:cNvGraphicFramePr>
            <a:graphicFrameLocks noGrp="1"/>
          </p:cNvGraphicFramePr>
          <p:nvPr/>
        </p:nvGraphicFramePr>
        <p:xfrm>
          <a:off x="836930" y="4691380"/>
          <a:ext cx="1897380" cy="927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380"/>
              </a:tblGrid>
              <a:tr h="58674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4036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3" name="표 42"/>
          <p:cNvGraphicFramePr>
            <a:graphicFrameLocks noGrp="1"/>
          </p:cNvGraphicFramePr>
          <p:nvPr/>
        </p:nvGraphicFramePr>
        <p:xfrm>
          <a:off x="3898265" y="4688840"/>
          <a:ext cx="1897380" cy="9582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380"/>
              </a:tblGrid>
              <a:tr h="60325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 (FK)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Start_date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54965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E424AB60-4A78-462B-BB9D-7DF20D4FCBE5}"/>
              </a:ext>
            </a:extLst>
          </p:cNvPr>
          <p:cNvSpPr txBox="1"/>
          <p:nvPr/>
        </p:nvSpPr>
        <p:spPr>
          <a:xfrm>
            <a:off x="836930" y="2012950"/>
            <a:ext cx="1526540" cy="36893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사원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1A9E07E-B315-4444-A938-C7D924106500}"/>
              </a:ext>
            </a:extLst>
          </p:cNvPr>
          <p:cNvSpPr txBox="1"/>
          <p:nvPr/>
        </p:nvSpPr>
        <p:spPr>
          <a:xfrm>
            <a:off x="847725" y="4318000"/>
            <a:ext cx="1526540" cy="36893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사원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2987A212-EFA8-4AE5-A4E4-52F03B777F29}"/>
              </a:ext>
            </a:extLst>
          </p:cNvPr>
          <p:cNvCxnSpPr>
            <a:cxnSpLocks/>
            <a:stCxn id="40" idx="3"/>
          </p:cNvCxnSpPr>
          <p:nvPr/>
        </p:nvCxnSpPr>
        <p:spPr>
          <a:xfrm>
            <a:off x="2745105" y="2887345"/>
            <a:ext cx="1191260" cy="6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95DEB0C1-CAEE-4D4F-81BD-5FB167F65717}"/>
              </a:ext>
            </a:extLst>
          </p:cNvPr>
          <p:cNvCxnSpPr>
            <a:cxnSpLocks/>
            <a:stCxn id="42" idx="3"/>
            <a:endCxn id="43" idx="1"/>
          </p:cNvCxnSpPr>
          <p:nvPr/>
        </p:nvCxnSpPr>
        <p:spPr>
          <a:xfrm flipV="1">
            <a:off x="2734310" y="5194300"/>
            <a:ext cx="1164590" cy="25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26C83909-6145-4437-86B0-7D84FAC457B0}"/>
              </a:ext>
            </a:extLst>
          </p:cNvPr>
          <p:cNvSpPr txBox="1"/>
          <p:nvPr/>
        </p:nvSpPr>
        <p:spPr>
          <a:xfrm>
            <a:off x="619125" y="5741670"/>
            <a:ext cx="5008880" cy="64579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285750" indent="-28575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§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받은 외부키만으로 기본키가 구성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85750" indent="-28575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§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두 테이블간의 관계는 1:M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F1F3CB2-0CEE-4B2B-88C9-E512DCCC26AA}"/>
              </a:ext>
            </a:extLst>
          </p:cNvPr>
          <p:cNvSpPr txBox="1"/>
          <p:nvPr/>
        </p:nvSpPr>
        <p:spPr>
          <a:xfrm>
            <a:off x="3935730" y="2004694"/>
            <a:ext cx="1526540" cy="36893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임시직사원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0" name="TextBox 49"/>
          <p:cNvSpPr txBox="1">
            <a:spLocks/>
          </p:cNvSpPr>
          <p:nvPr/>
        </p:nvSpPr>
        <p:spPr>
          <a:xfrm rot="0">
            <a:off x="3898265" y="4318000"/>
            <a:ext cx="2495550" cy="36893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변경내역(Job history)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8ED415F-164A-46E3-B68A-D0CE8ADFAE3D}"/>
              </a:ext>
            </a:extLst>
          </p:cNvPr>
          <p:cNvSpPr txBox="1"/>
          <p:nvPr/>
        </p:nvSpPr>
        <p:spPr>
          <a:xfrm>
            <a:off x="621030" y="3415665"/>
            <a:ext cx="5008245" cy="64579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285750" indent="-28575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§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받은 외부키만으로 기본키가 구성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85750" indent="-28575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§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두 테이블간의 관계는 1:1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2224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正方形/長方形 28"/>
          <p:cNvSpPr>
            <a:spLocks/>
          </p:cNvSpPr>
          <p:nvPr/>
        </p:nvSpPr>
        <p:spPr>
          <a:xfrm rot="0">
            <a:off x="0" y="0"/>
            <a:ext cx="6096635" cy="46355"/>
          </a:xfrm>
          <a:prstGeom prst="rect"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0" name="テキスト ボックス 29"/>
          <p:cNvSpPr txBox="1">
            <a:spLocks/>
          </p:cNvSpPr>
          <p:nvPr/>
        </p:nvSpPr>
        <p:spPr>
          <a:xfrm rot="0">
            <a:off x="1661795" y="190500"/>
            <a:ext cx="2315210" cy="64579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비식별자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31" name="直線コネクタ 30"/>
          <p:cNvCxnSpPr/>
          <p:nvPr/>
        </p:nvCxnSpPr>
        <p:spPr>
          <a:xfrm rot="0">
            <a:off x="0" y="1010285"/>
            <a:ext cx="12192635" cy="635"/>
          </a:xfrm>
          <a:prstGeom prst="line"/>
          <a:ln w="6350" cap="flat" cmpd="sng">
            <a:solidFill>
              <a:schemeClr val="bg1">
                <a:lumMod val="95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グループ化 31"/>
          <p:cNvGrpSpPr/>
          <p:nvPr/>
        </p:nvGrpSpPr>
        <p:grpSpPr>
          <a:xfrm rot="0">
            <a:off x="190500" y="204470"/>
            <a:ext cx="572135" cy="647065"/>
            <a:chOff x="190500" y="204470"/>
            <a:chExt cx="572135" cy="647065"/>
          </a:xfrm>
        </p:grpSpPr>
        <p:sp>
          <p:nvSpPr>
            <p:cNvPr id="33" name="山形 32"/>
            <p:cNvSpPr>
              <a:spLocks/>
            </p:cNvSpPr>
            <p:nvPr/>
          </p:nvSpPr>
          <p:spPr>
            <a:xfrm rot="0">
              <a:off x="19050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4" name="山形 33"/>
            <p:cNvSpPr>
              <a:spLocks/>
            </p:cNvSpPr>
            <p:nvPr/>
          </p:nvSpPr>
          <p:spPr>
            <a:xfrm rot="0">
              <a:off x="47625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grpSp>
        <p:nvGrpSpPr>
          <p:cNvPr id="35" name="グループ化 34"/>
          <p:cNvGrpSpPr/>
          <p:nvPr/>
        </p:nvGrpSpPr>
        <p:grpSpPr>
          <a:xfrm rot="0">
            <a:off x="804545" y="204470"/>
            <a:ext cx="572135" cy="647065"/>
            <a:chOff x="804545" y="204470"/>
            <a:chExt cx="572135" cy="647065"/>
          </a:xfrm>
        </p:grpSpPr>
        <p:sp>
          <p:nvSpPr>
            <p:cNvPr id="36" name="山形 35"/>
            <p:cNvSpPr>
              <a:spLocks/>
            </p:cNvSpPr>
            <p:nvPr/>
          </p:nvSpPr>
          <p:spPr>
            <a:xfrm rot="0">
              <a:off x="80454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7" name="山形 36"/>
            <p:cNvSpPr>
              <a:spLocks/>
            </p:cNvSpPr>
            <p:nvPr/>
          </p:nvSpPr>
          <p:spPr>
            <a:xfrm rot="0">
              <a:off x="109029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38" name="내용 개체 틀 37"/>
          <p:cNvSpPr txBox="1">
            <a:spLocks/>
          </p:cNvSpPr>
          <p:nvPr/>
        </p:nvSpPr>
        <p:spPr>
          <a:xfrm rot="0">
            <a:off x="609600" y="1600200"/>
            <a:ext cx="10974705" cy="45281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342900" indent="0" algn="just" fontAlgn="auto" defTabSz="50800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39" name="テキスト ボックス 38"/>
          <p:cNvSpPr txBox="1">
            <a:spLocks/>
          </p:cNvSpPr>
          <p:nvPr/>
        </p:nvSpPr>
        <p:spPr>
          <a:xfrm rot="0">
            <a:off x="6096000" y="2018030"/>
            <a:ext cx="5606415" cy="225996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500" cap="none" dirty="0" smtClean="0" b="0" strike="noStrike">
                <a:latin typeface="맑은 고딕" charset="0"/>
                <a:ea typeface="맑은 고딕" charset="0"/>
              </a:rPr>
              <a:t>비식별자</a:t>
            </a:r>
            <a:endParaRPr lang="ko-KR" altLang="en-US" sz="25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endParaRPr lang="ko-KR" altLang="en-US" sz="16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받은 외부키를 자신의 기본키로 이용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기본키는 Null 값이 안되므로 반드시 보낸쪽 테이블의 데이터가 생성되어야 자신의 데이터가 생성가능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</p:txBody>
      </p:sp>
      <p:graphicFrame>
        <p:nvGraphicFramePr>
          <p:cNvPr id="40" name="표 39"/>
          <p:cNvGraphicFramePr>
            <a:graphicFrameLocks noGrp="1"/>
          </p:cNvGraphicFramePr>
          <p:nvPr/>
        </p:nvGraphicFramePr>
        <p:xfrm>
          <a:off x="847725" y="2381885"/>
          <a:ext cx="1897380" cy="1018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380"/>
              </a:tblGrid>
              <a:tr h="64770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Department_id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1" name="표 40"/>
          <p:cNvGraphicFramePr>
            <a:graphicFrameLocks noGrp="1"/>
          </p:cNvGraphicFramePr>
          <p:nvPr/>
        </p:nvGraphicFramePr>
        <p:xfrm>
          <a:off x="3935730" y="2368550"/>
          <a:ext cx="1897380" cy="10140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380"/>
              </a:tblGrid>
              <a:tr h="66929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44805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Department_id(FK)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2" name="표 41"/>
          <p:cNvGraphicFramePr>
            <a:graphicFrameLocks noGrp="1"/>
          </p:cNvGraphicFramePr>
          <p:nvPr/>
        </p:nvGraphicFramePr>
        <p:xfrm>
          <a:off x="836930" y="4691380"/>
          <a:ext cx="1897380" cy="1018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380"/>
              </a:tblGrid>
              <a:tr h="64770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3" name="표 42"/>
          <p:cNvGraphicFramePr>
            <a:graphicFrameLocks noGrp="1"/>
          </p:cNvGraphicFramePr>
          <p:nvPr/>
        </p:nvGraphicFramePr>
        <p:xfrm>
          <a:off x="3898265" y="4688840"/>
          <a:ext cx="1897380" cy="1018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380"/>
              </a:tblGrid>
              <a:tr h="64770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 (FK)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Start_date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4" name="TextBox 43"/>
          <p:cNvSpPr txBox="1">
            <a:spLocks/>
          </p:cNvSpPr>
          <p:nvPr/>
        </p:nvSpPr>
        <p:spPr>
          <a:xfrm rot="0">
            <a:off x="836930" y="2012950"/>
            <a:ext cx="1526540" cy="36893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부서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5" name="TextBox 44"/>
          <p:cNvSpPr txBox="1">
            <a:spLocks/>
          </p:cNvSpPr>
          <p:nvPr/>
        </p:nvSpPr>
        <p:spPr>
          <a:xfrm rot="0">
            <a:off x="847725" y="4318000"/>
            <a:ext cx="1526540" cy="36893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cxnSp>
        <p:nvCxnSpPr>
          <p:cNvPr id="46" name="직선 연결선 45"/>
          <p:cNvCxnSpPr>
            <a:stCxn id="40" idx="3"/>
          </p:cNvCxnSpPr>
          <p:nvPr/>
        </p:nvCxnSpPr>
        <p:spPr>
          <a:xfrm rot="0">
            <a:off x="2745105" y="2887345"/>
            <a:ext cx="1191260" cy="635"/>
          </a:xfrm>
          <a:prstGeom prst="lin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/>
          <p:cNvCxnSpPr>
            <a:stCxn id="42" idx="3"/>
            <a:endCxn id="43" idx="1"/>
          </p:cNvCxnSpPr>
          <p:nvPr/>
        </p:nvCxnSpPr>
        <p:spPr>
          <a:xfrm rot="0" flipV="1">
            <a:off x="2734310" y="5194300"/>
            <a:ext cx="1164590" cy="2540"/>
          </a:xfrm>
          <a:prstGeom prst="lin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>
            <a:spLocks/>
          </p:cNvSpPr>
          <p:nvPr/>
        </p:nvSpPr>
        <p:spPr>
          <a:xfrm rot="0">
            <a:off x="3935730" y="2004694"/>
            <a:ext cx="1526540" cy="36893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사원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0" name="TextBox 49"/>
          <p:cNvSpPr txBox="1">
            <a:spLocks/>
          </p:cNvSpPr>
          <p:nvPr/>
        </p:nvSpPr>
        <p:spPr>
          <a:xfrm rot="0">
            <a:off x="3898265" y="4318000"/>
            <a:ext cx="2198370" cy="37020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변경내역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(Job history)</a:t>
            </a:r>
            <a:endParaRPr lang="ko-KR" altLang="en-US" sz="1800" cap="none" dirty="0" smtClean="0" b="0" strike="noStrike">
              <a:latin typeface="Calibri" charset="0"/>
              <a:ea typeface="Calibri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正方形/長方形 1">
            <a:extLst>
              <a:ext uri="{FF2B5EF4-FFF2-40B4-BE49-F238E27FC236}">
                <a16:creationId xmlns:a16="http://schemas.microsoft.com/office/drawing/2014/main" id="{141F9856-F333-4122-829A-70417A09C1EF}"/>
              </a:ext>
            </a:extLst>
          </p:cNvPr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">
            <a:extLst>
              <a:ext uri="{FF2B5EF4-FFF2-40B4-BE49-F238E27FC236}">
                <a16:creationId xmlns:a16="http://schemas.microsoft.com/office/drawing/2014/main" id="{97E2E686-4FB3-42FE-96B7-76509F6EED82}"/>
              </a:ext>
            </a:extLst>
          </p:cNvPr>
          <p:cNvSpPr txBox="1"/>
          <p:nvPr/>
        </p:nvSpPr>
        <p:spPr>
          <a:xfrm>
            <a:off x="1661795" y="190500"/>
            <a:ext cx="2237740" cy="64579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비식별자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31" name="直線コネクタ 4">
            <a:extLst>
              <a:ext uri="{FF2B5EF4-FFF2-40B4-BE49-F238E27FC236}">
                <a16:creationId xmlns:a16="http://schemas.microsoft.com/office/drawing/2014/main" id="{BF9C3392-099A-4D0A-9396-ACEEFE4B807A}"/>
              </a:ext>
            </a:extLst>
          </p:cNvPr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グループ化 8">
            <a:extLst>
              <a:ext uri="{FF2B5EF4-FFF2-40B4-BE49-F238E27FC236}">
                <a16:creationId xmlns:a16="http://schemas.microsoft.com/office/drawing/2014/main" id="{C1DA3089-6DF6-443F-A0B1-679303FCE62D}"/>
              </a:ext>
            </a:extLst>
          </p:cNvPr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33" name="山形 6">
              <a:extLst>
                <a:ext uri="{FF2B5EF4-FFF2-40B4-BE49-F238E27FC236}">
                  <a16:creationId xmlns:a16="http://schemas.microsoft.com/office/drawing/2014/main" id="{4E33142D-B5B9-4B52-B8D0-E5B7579738F9}"/>
                </a:ext>
              </a:extLst>
            </p:cNvPr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山形 7">
              <a:extLst>
                <a:ext uri="{FF2B5EF4-FFF2-40B4-BE49-F238E27FC236}">
                  <a16:creationId xmlns:a16="http://schemas.microsoft.com/office/drawing/2014/main" id="{1815F908-1FF5-41D2-AFA6-35C6002C4E26}"/>
                </a:ext>
              </a:extLst>
            </p:cNvPr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5" name="グループ化 12">
            <a:extLst>
              <a:ext uri="{FF2B5EF4-FFF2-40B4-BE49-F238E27FC236}">
                <a16:creationId xmlns:a16="http://schemas.microsoft.com/office/drawing/2014/main" id="{753EF1E7-8D13-47D3-AE59-B0FE35C991E2}"/>
              </a:ext>
            </a:extLst>
          </p:cNvPr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36" name="山形 13">
              <a:extLst>
                <a:ext uri="{FF2B5EF4-FFF2-40B4-BE49-F238E27FC236}">
                  <a16:creationId xmlns:a16="http://schemas.microsoft.com/office/drawing/2014/main" id="{863F8EEA-7D59-4623-988D-577D46B1DC5E}"/>
                </a:ext>
              </a:extLst>
            </p:cNvPr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7" name="山形 14">
              <a:extLst>
                <a:ext uri="{FF2B5EF4-FFF2-40B4-BE49-F238E27FC236}">
                  <a16:creationId xmlns:a16="http://schemas.microsoft.com/office/drawing/2014/main" id="{891EBA53-4D60-4E73-B102-37DEE0CEEFA3}"/>
                </a:ext>
              </a:extLst>
            </p:cNvPr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6" name="내용 개체 틀 2"/>
          <p:cNvSpPr txBox="1">
            <a:spLocks/>
          </p:cNvSpPr>
          <p:nvPr/>
        </p:nvSpPr>
        <p:spPr>
          <a:xfrm rot="0">
            <a:off x="6381750" y="1570355"/>
            <a:ext cx="5201285" cy="452818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342900" indent="-342900" algn="l" fontAlgn="auto" defTabSz="91440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59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외부키를 받았지만 일반적인 속성으로만 사용하는 경우</a:t>
            </a:r>
            <a:endParaRPr lang="ko-KR" altLang="en-US" sz="259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342900" indent="-342900" algn="l" fontAlgn="auto" defTabSz="91440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59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342900" indent="-342900" algn="l" fontAlgn="auto" defTabSz="91440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16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ctr" fontAlgn="auto" defTabSz="91440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4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graphicFrame>
        <p:nvGraphicFramePr>
          <p:cNvPr id="38" name="표 37"/>
          <p:cNvGraphicFramePr>
            <a:graphicFrameLocks noGrp="1"/>
          </p:cNvGraphicFramePr>
          <p:nvPr/>
        </p:nvGraphicFramePr>
        <p:xfrm>
          <a:off x="836930" y="4823460"/>
          <a:ext cx="1897380" cy="9696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380"/>
              </a:tblGrid>
              <a:tr h="46863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부모속성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501015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/>
        </p:nvGraphicFramePr>
        <p:xfrm>
          <a:off x="3898265" y="4834890"/>
          <a:ext cx="1897380" cy="95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380"/>
              </a:tblGrid>
              <a:tr h="454025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자식속성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501015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부모속성(FK)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0" name="TextBox 39"/>
          <p:cNvSpPr txBox="1">
            <a:spLocks/>
          </p:cNvSpPr>
          <p:nvPr/>
        </p:nvSpPr>
        <p:spPr>
          <a:xfrm rot="0">
            <a:off x="847725" y="4450715"/>
            <a:ext cx="1526540" cy="37020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부모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테이블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cxnSp>
        <p:nvCxnSpPr>
          <p:cNvPr id="41" name="직선 연결선 40"/>
          <p:cNvCxnSpPr>
            <a:stCxn id="38" idx="3"/>
            <a:endCxn id="39" idx="1"/>
          </p:cNvCxnSpPr>
          <p:nvPr/>
        </p:nvCxnSpPr>
        <p:spPr>
          <a:xfrm rot="0">
            <a:off x="2734310" y="5308600"/>
            <a:ext cx="1164590" cy="4445"/>
          </a:xfrm>
          <a:prstGeom prst="lin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>
            <a:spLocks/>
          </p:cNvSpPr>
          <p:nvPr/>
        </p:nvSpPr>
        <p:spPr>
          <a:xfrm rot="0">
            <a:off x="621665" y="5952490"/>
            <a:ext cx="5008880" cy="36957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285750" indent="-28575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§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받은 속성을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자신의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속성으로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사용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3" name="TextBox 42"/>
          <p:cNvSpPr txBox="1">
            <a:spLocks/>
          </p:cNvSpPr>
          <p:nvPr/>
        </p:nvSpPr>
        <p:spPr>
          <a:xfrm rot="0">
            <a:off x="3909060" y="4498975"/>
            <a:ext cx="1527175" cy="36957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자식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테이블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760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正方形/長方形 28"/>
          <p:cNvSpPr>
            <a:spLocks/>
          </p:cNvSpPr>
          <p:nvPr/>
        </p:nvSpPr>
        <p:spPr>
          <a:xfrm rot="0">
            <a:off x="0" y="0"/>
            <a:ext cx="6096635" cy="46355"/>
          </a:xfrm>
          <a:prstGeom prst="rect"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0" name="テキスト ボックス 29"/>
          <p:cNvSpPr txBox="1">
            <a:spLocks/>
          </p:cNvSpPr>
          <p:nvPr/>
        </p:nvSpPr>
        <p:spPr>
          <a:xfrm rot="0">
            <a:off x="1661795" y="190500"/>
            <a:ext cx="2237740" cy="64579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비식별자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31" name="直線コネクタ 30"/>
          <p:cNvCxnSpPr/>
          <p:nvPr/>
        </p:nvCxnSpPr>
        <p:spPr>
          <a:xfrm rot="0">
            <a:off x="0" y="1010285"/>
            <a:ext cx="12192635" cy="635"/>
          </a:xfrm>
          <a:prstGeom prst="line"/>
          <a:ln w="6350" cap="flat" cmpd="sng">
            <a:solidFill>
              <a:schemeClr val="bg1">
                <a:lumMod val="95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グループ化 31"/>
          <p:cNvGrpSpPr/>
          <p:nvPr/>
        </p:nvGrpSpPr>
        <p:grpSpPr>
          <a:xfrm rot="0">
            <a:off x="190500" y="204470"/>
            <a:ext cx="572135" cy="647065"/>
            <a:chOff x="190500" y="204470"/>
            <a:chExt cx="572135" cy="647065"/>
          </a:xfrm>
        </p:grpSpPr>
        <p:sp>
          <p:nvSpPr>
            <p:cNvPr id="33" name="山形 32"/>
            <p:cNvSpPr>
              <a:spLocks/>
            </p:cNvSpPr>
            <p:nvPr/>
          </p:nvSpPr>
          <p:spPr>
            <a:xfrm rot="0">
              <a:off x="19050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4" name="山形 33"/>
            <p:cNvSpPr>
              <a:spLocks/>
            </p:cNvSpPr>
            <p:nvPr/>
          </p:nvSpPr>
          <p:spPr>
            <a:xfrm rot="0">
              <a:off x="47625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grpSp>
        <p:nvGrpSpPr>
          <p:cNvPr id="35" name="グループ化 34"/>
          <p:cNvGrpSpPr/>
          <p:nvPr/>
        </p:nvGrpSpPr>
        <p:grpSpPr>
          <a:xfrm rot="0">
            <a:off x="804545" y="204470"/>
            <a:ext cx="572135" cy="647065"/>
            <a:chOff x="804545" y="204470"/>
            <a:chExt cx="572135" cy="647065"/>
          </a:xfrm>
        </p:grpSpPr>
        <p:sp>
          <p:nvSpPr>
            <p:cNvPr id="36" name="山形 35"/>
            <p:cNvSpPr>
              <a:spLocks/>
            </p:cNvSpPr>
            <p:nvPr/>
          </p:nvSpPr>
          <p:spPr>
            <a:xfrm rot="0">
              <a:off x="80454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37" name="山形 36"/>
            <p:cNvSpPr>
              <a:spLocks/>
            </p:cNvSpPr>
            <p:nvPr/>
          </p:nvSpPr>
          <p:spPr>
            <a:xfrm rot="0">
              <a:off x="109029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26" name="내용 개체 틀 25"/>
          <p:cNvSpPr txBox="1">
            <a:spLocks/>
          </p:cNvSpPr>
          <p:nvPr/>
        </p:nvSpPr>
        <p:spPr>
          <a:xfrm rot="0">
            <a:off x="608330" y="1570355"/>
            <a:ext cx="10974705" cy="4528185"/>
          </a:xfrm>
          <a:prstGeom prst="rect"/>
        </p:spPr>
        <p:txBody>
          <a:bodyPr wrap="square" lIns="91440" tIns="45720" rIns="91440" bIns="45720" vert="horz" anchor="t">
            <a:normAutofit fontScale="92500" lnSpcReduction="0"/>
          </a:bodyPr>
          <a:lstStyle/>
          <a:p>
            <a:pPr marL="0" indent="0" algn="l" fontAlgn="auto" defTabSz="91440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</a:pPr>
            <a:endParaRPr lang="ko-KR" altLang="en-US" sz="259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342900" indent="-342900" algn="l" fontAlgn="auto" defTabSz="91440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59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비식별자로 생성되는 대표적인 경우</a:t>
            </a:r>
            <a:endParaRPr lang="ko-KR" altLang="en-US" sz="259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342900" indent="-342900" algn="l" fontAlgn="auto" defTabSz="91440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5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914400" indent="-457200" algn="l" fontAlgn="auto" defTabSz="9144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+mj-lt"/>
              <a:buAutoNum type="arabicPeriod"/>
            </a:pPr>
            <a:r>
              <a:rPr lang="en-US" altLang="ko-KR" sz="216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부모쪽에서 받은 속성이 반드시 필수가 아님 ( 사원 부서 )</a:t>
            </a:r>
            <a:endParaRPr lang="ko-KR" altLang="en-US" sz="216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914400" indent="-457200" algn="l" fontAlgn="auto" defTabSz="9144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+mj-lt"/>
              <a:buAutoNum type="arabicPeriod" startAt="2"/>
            </a:pPr>
            <a:r>
              <a:rPr lang="en-US" altLang="ko-KR" sz="216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관계된 두 테이블의 데이터 생명을 다르게 관리할 경우. </a:t>
            </a:r>
            <a:endParaRPr lang="ko-KR" altLang="en-US" sz="216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457200" indent="0" algn="l" fontAlgn="auto" defTabSz="9144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16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	-부모의 데이터가 자식의 데이터에 관계를 가지고 있지만 자식만 남겨두고 먼저 소멸 	될 수 있는 경우</a:t>
            </a:r>
            <a:endParaRPr lang="ko-KR" altLang="en-US" sz="216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914400" indent="-457200" algn="l" fontAlgn="auto" defTabSz="9144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+mj-lt"/>
              <a:buAutoNum type="arabicPeriod"/>
            </a:pPr>
            <a:endParaRPr lang="ko-KR" altLang="en-US" sz="216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457200" indent="0" algn="l" fontAlgn="auto" defTabSz="9144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16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3.	여러 개의 테이블이 하나의 테이블로 통합되어 표현되었는데 각각의 테이블이 별도의 관계를 가질때</a:t>
            </a:r>
            <a:endParaRPr lang="ko-KR" altLang="en-US" sz="216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457200" indent="0" algn="l" fontAlgn="auto" defTabSz="91440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16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4.	자식테이블에 기본키로 사용되어도 되지만 별도의 기본키를 생성하는 것이 더 	유리하다고 판단 될 때</a:t>
            </a:r>
            <a:endParaRPr lang="ko-KR" altLang="en-US" sz="216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ctr" fontAlgn="auto" defTabSz="91440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4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표 21"/>
          <p:cNvGraphicFramePr>
            <a:graphicFrameLocks noGrp="1"/>
          </p:cNvGraphicFramePr>
          <p:nvPr/>
        </p:nvGraphicFramePr>
        <p:xfrm>
          <a:off x="663575" y="4794885"/>
          <a:ext cx="1766570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6570"/>
              </a:tblGrid>
              <a:tr h="61595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접수번호</a:t>
                      </a:r>
                      <a:endParaRPr lang="ko-KR" altLang="en-US" sz="16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주민등록번호(FK)</a:t>
                      </a:r>
                      <a:endParaRPr lang="ko-KR" altLang="en-US" sz="16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3" name="표 22"/>
          <p:cNvGraphicFramePr>
            <a:graphicFrameLocks noGrp="1"/>
          </p:cNvGraphicFramePr>
          <p:nvPr/>
        </p:nvGraphicFramePr>
        <p:xfrm>
          <a:off x="2583180" y="4778375"/>
          <a:ext cx="1340485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0485"/>
              </a:tblGrid>
              <a:tr h="61595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접수번호</a:t>
                      </a:r>
                      <a:endParaRPr lang="ko-KR" altLang="en-US" sz="16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회원ID(FK)</a:t>
                      </a:r>
                      <a:endParaRPr lang="ko-KR" altLang="en-US" sz="16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4" name="표 23"/>
          <p:cNvGraphicFramePr>
            <a:graphicFrameLocks noGrp="1"/>
          </p:cNvGraphicFramePr>
          <p:nvPr/>
        </p:nvGraphicFramePr>
        <p:xfrm>
          <a:off x="4062095" y="4792345"/>
          <a:ext cx="1332865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2865"/>
              </a:tblGrid>
              <a:tr h="61595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접수번호</a:t>
                      </a:r>
                      <a:endParaRPr lang="ko-KR" altLang="en-US" sz="16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전화번호(FK)</a:t>
                      </a:r>
                      <a:endParaRPr lang="ko-KR" altLang="en-US" sz="16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5" name="표 24"/>
          <p:cNvGraphicFramePr>
            <a:graphicFrameLocks noGrp="1"/>
          </p:cNvGraphicFramePr>
          <p:nvPr/>
        </p:nvGraphicFramePr>
        <p:xfrm>
          <a:off x="663575" y="2868930"/>
          <a:ext cx="1758950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8950"/>
              </a:tblGrid>
              <a:tr h="61595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주민등록번호</a:t>
                      </a:r>
                      <a:endParaRPr lang="ko-KR" altLang="en-US" sz="16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6" name="표 25"/>
          <p:cNvGraphicFramePr>
            <a:graphicFrameLocks noGrp="1"/>
          </p:cNvGraphicFramePr>
          <p:nvPr/>
        </p:nvGraphicFramePr>
        <p:xfrm>
          <a:off x="2583180" y="2868930"/>
          <a:ext cx="1334770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4770"/>
              </a:tblGrid>
              <a:tr h="61595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회원ID</a:t>
                      </a:r>
                      <a:endParaRPr lang="ko-KR" altLang="en-US" sz="16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/>
        </p:nvGraphicFramePr>
        <p:xfrm>
          <a:off x="4062095" y="2868930"/>
          <a:ext cx="1327150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7150"/>
              </a:tblGrid>
              <a:tr h="61595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전화번호</a:t>
                      </a:r>
                      <a:endParaRPr lang="ko-KR" altLang="en-US" sz="16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8" name="표 27"/>
          <p:cNvGraphicFramePr>
            <a:graphicFrameLocks noGrp="1"/>
          </p:cNvGraphicFramePr>
          <p:nvPr/>
        </p:nvGraphicFramePr>
        <p:xfrm>
          <a:off x="7889240" y="4600575"/>
          <a:ext cx="1871980" cy="1449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1980"/>
              </a:tblGrid>
              <a:tr h="61595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접수번호</a:t>
                      </a:r>
                      <a:endParaRPr lang="ko-KR" altLang="en-US" sz="16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83312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주민등록번호(FK)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회원ID(FK)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전화번호(FK)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9" name="TextBox 28"/>
          <p:cNvSpPr txBox="1">
            <a:spLocks/>
          </p:cNvSpPr>
          <p:nvPr/>
        </p:nvSpPr>
        <p:spPr>
          <a:xfrm rot="0">
            <a:off x="655955" y="2541905"/>
            <a:ext cx="1272540" cy="30861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latin typeface="맑은 고딕" charset="0"/>
                <a:ea typeface="맑은 고딕" charset="0"/>
              </a:rPr>
              <a:t>내방고객</a:t>
            </a:r>
            <a:endParaRPr lang="ko-KR" altLang="en-US" sz="14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0" name="TextBox 29"/>
          <p:cNvSpPr txBox="1">
            <a:spLocks/>
          </p:cNvSpPr>
          <p:nvPr/>
        </p:nvSpPr>
        <p:spPr>
          <a:xfrm rot="0">
            <a:off x="2583180" y="2561590"/>
            <a:ext cx="1272540" cy="30861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latin typeface="맑은 고딕" charset="0"/>
                <a:ea typeface="맑은 고딕" charset="0"/>
              </a:rPr>
              <a:t>인터넷회원</a:t>
            </a:r>
            <a:endParaRPr lang="ko-KR" altLang="en-US" sz="14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1" name="TextBox 30"/>
          <p:cNvSpPr txBox="1">
            <a:spLocks/>
          </p:cNvSpPr>
          <p:nvPr/>
        </p:nvSpPr>
        <p:spPr>
          <a:xfrm rot="0">
            <a:off x="4062095" y="2560955"/>
            <a:ext cx="1272540" cy="30861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latin typeface="맑은 고딕" charset="0"/>
                <a:ea typeface="맑은 고딕" charset="0"/>
              </a:rPr>
              <a:t>전화회원</a:t>
            </a:r>
            <a:endParaRPr lang="ko-KR" altLang="en-US" sz="14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2" name="TextBox 31"/>
          <p:cNvSpPr txBox="1">
            <a:spLocks/>
          </p:cNvSpPr>
          <p:nvPr/>
        </p:nvSpPr>
        <p:spPr>
          <a:xfrm rot="0">
            <a:off x="692150" y="4488815"/>
            <a:ext cx="992505" cy="30924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latin typeface="맑은 고딕" charset="0"/>
                <a:ea typeface="맑은 고딕" charset="0"/>
              </a:rPr>
              <a:t>방문접수</a:t>
            </a:r>
            <a:endParaRPr lang="ko-KR" altLang="en-US" sz="14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3" name="TextBox 32"/>
          <p:cNvSpPr txBox="1">
            <a:spLocks/>
          </p:cNvSpPr>
          <p:nvPr/>
        </p:nvSpPr>
        <p:spPr>
          <a:xfrm rot="0">
            <a:off x="2573655" y="4474845"/>
            <a:ext cx="1133475" cy="30924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latin typeface="맑은 고딕" charset="0"/>
                <a:ea typeface="맑은 고딕" charset="0"/>
              </a:rPr>
              <a:t>인터넷접수</a:t>
            </a:r>
            <a:endParaRPr lang="ko-KR" altLang="en-US" sz="14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4" name="TextBox 33"/>
          <p:cNvSpPr txBox="1">
            <a:spLocks/>
          </p:cNvSpPr>
          <p:nvPr/>
        </p:nvSpPr>
        <p:spPr>
          <a:xfrm rot="0">
            <a:off x="4062095" y="4493260"/>
            <a:ext cx="992505" cy="30924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latin typeface="맑은 고딕" charset="0"/>
                <a:ea typeface="맑은 고딕" charset="0"/>
              </a:rPr>
              <a:t>전화접수</a:t>
            </a:r>
            <a:endParaRPr lang="ko-KR" altLang="en-US" sz="1400" cap="none" dirty="0" smtClean="0" b="0" strike="noStrike">
              <a:latin typeface="맑은 고딕" charset="0"/>
              <a:ea typeface="맑은 고딕" charset="0"/>
            </a:endParaRPr>
          </a:p>
        </p:txBody>
      </p:sp>
      <p:graphicFrame>
        <p:nvGraphicFramePr>
          <p:cNvPr id="35" name="표 34"/>
          <p:cNvGraphicFramePr>
            <a:graphicFrameLocks noGrp="1"/>
          </p:cNvGraphicFramePr>
          <p:nvPr/>
        </p:nvGraphicFramePr>
        <p:xfrm>
          <a:off x="6633210" y="2844800"/>
          <a:ext cx="1413510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3510"/>
              </a:tblGrid>
              <a:tr h="61595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주민등록번호</a:t>
                      </a:r>
                      <a:endParaRPr lang="ko-KR" altLang="en-US" sz="16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8" name="TextBox 37"/>
          <p:cNvSpPr txBox="1">
            <a:spLocks/>
          </p:cNvSpPr>
          <p:nvPr/>
        </p:nvSpPr>
        <p:spPr>
          <a:xfrm rot="0">
            <a:off x="6661150" y="2541905"/>
            <a:ext cx="1272540" cy="30861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latin typeface="맑은 고딕" charset="0"/>
                <a:ea typeface="맑은 고딕" charset="0"/>
              </a:rPr>
              <a:t>내방고객</a:t>
            </a:r>
            <a:endParaRPr lang="ko-KR" altLang="en-US" sz="1400" cap="none" dirty="0" smtClean="0" b="0" strike="noStrike">
              <a:latin typeface="맑은 고딕" charset="0"/>
              <a:ea typeface="맑은 고딕" charset="0"/>
            </a:endParaRPr>
          </a:p>
        </p:txBody>
      </p:sp>
      <p:cxnSp>
        <p:nvCxnSpPr>
          <p:cNvPr id="41" name="직선 연결선 40"/>
          <p:cNvCxnSpPr/>
          <p:nvPr/>
        </p:nvCxnSpPr>
        <p:spPr>
          <a:xfrm rot="0" flipH="1">
            <a:off x="1577975" y="3855720"/>
            <a:ext cx="5080" cy="915035"/>
          </a:xfrm>
          <a:prstGeom prst="lin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/>
          <p:cNvCxnSpPr/>
          <p:nvPr/>
        </p:nvCxnSpPr>
        <p:spPr>
          <a:xfrm rot="0">
            <a:off x="4679315" y="3855720"/>
            <a:ext cx="635" cy="915035"/>
          </a:xfrm>
          <a:prstGeom prst="lin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/>
          <p:cNvCxnSpPr/>
          <p:nvPr/>
        </p:nvCxnSpPr>
        <p:spPr>
          <a:xfrm rot="0">
            <a:off x="3239135" y="3855720"/>
            <a:ext cx="15240" cy="923290"/>
          </a:xfrm>
          <a:prstGeom prst="lin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テキスト ボックス 2">
            <a:extLst>
              <a:ext uri="{FF2B5EF4-FFF2-40B4-BE49-F238E27FC236}">
                <a16:creationId xmlns:a16="http://schemas.microsoft.com/office/drawing/2014/main" id="{596CDB33-BC04-4680-A521-054380D48F38}"/>
              </a:ext>
            </a:extLst>
          </p:cNvPr>
          <p:cNvSpPr txBox="1"/>
          <p:nvPr/>
        </p:nvSpPr>
        <p:spPr>
          <a:xfrm>
            <a:off x="1661795" y="190500"/>
            <a:ext cx="2236470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비식별자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46" name="내용 개체 틀 45"/>
          <p:cNvSpPr txBox="1">
            <a:spLocks/>
          </p:cNvSpPr>
          <p:nvPr/>
        </p:nvSpPr>
        <p:spPr>
          <a:xfrm rot="0">
            <a:off x="608330" y="1570355"/>
            <a:ext cx="10974705" cy="8832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88900" indent="-88900" algn="l" fontAlgn="auto" defTabSz="91440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3. 여러 개의 테이블이 하나의 테이블로 통합되어 표현되었는데 각각의 테이블이 별도의 관계를 가질때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graphicFrame>
        <p:nvGraphicFramePr>
          <p:cNvPr id="47" name="표 46"/>
          <p:cNvGraphicFramePr>
            <a:graphicFrameLocks noGrp="1"/>
          </p:cNvGraphicFramePr>
          <p:nvPr/>
        </p:nvGraphicFramePr>
        <p:xfrm>
          <a:off x="8155940" y="2845435"/>
          <a:ext cx="1334770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4770"/>
              </a:tblGrid>
              <a:tr h="61595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회원ID</a:t>
                      </a:r>
                      <a:endParaRPr lang="ko-KR" altLang="en-US" sz="16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8" name="표 47"/>
          <p:cNvGraphicFramePr>
            <a:graphicFrameLocks noGrp="1"/>
          </p:cNvGraphicFramePr>
          <p:nvPr/>
        </p:nvGraphicFramePr>
        <p:xfrm>
          <a:off x="9634855" y="2845435"/>
          <a:ext cx="1327150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7150"/>
              </a:tblGrid>
              <a:tr h="61595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전화번호</a:t>
                      </a:r>
                      <a:endParaRPr lang="ko-KR" altLang="en-US" sz="16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9" name="TextBox 48"/>
          <p:cNvSpPr txBox="1">
            <a:spLocks/>
          </p:cNvSpPr>
          <p:nvPr/>
        </p:nvSpPr>
        <p:spPr>
          <a:xfrm rot="0">
            <a:off x="8155940" y="2538095"/>
            <a:ext cx="1272540" cy="30734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latin typeface="맑은 고딕" charset="0"/>
                <a:ea typeface="맑은 고딕" charset="0"/>
              </a:rPr>
              <a:t>인터넷회원</a:t>
            </a:r>
            <a:endParaRPr lang="ko-KR" altLang="en-US" sz="14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0" name="TextBox 49"/>
          <p:cNvSpPr txBox="1">
            <a:spLocks/>
          </p:cNvSpPr>
          <p:nvPr/>
        </p:nvSpPr>
        <p:spPr>
          <a:xfrm rot="0">
            <a:off x="9634855" y="2537460"/>
            <a:ext cx="1272540" cy="30734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latin typeface="맑은 고딕" charset="0"/>
                <a:ea typeface="맑은 고딕" charset="0"/>
              </a:rPr>
              <a:t>전화회원</a:t>
            </a:r>
            <a:endParaRPr lang="ko-KR" altLang="en-US" sz="1400" cap="none" dirty="0" smtClean="0" b="0" strike="noStrike">
              <a:latin typeface="맑은 고딕" charset="0"/>
              <a:ea typeface="맑은 고딕" charset="0"/>
            </a:endParaRPr>
          </a:p>
        </p:txBody>
      </p:sp>
      <p:cxnSp>
        <p:nvCxnSpPr>
          <p:cNvPr id="51" name="도형 50"/>
          <p:cNvCxnSpPr>
            <a:stCxn id="35" idx="2"/>
            <a:endCxn id="28" idx="0"/>
          </p:cNvCxnSpPr>
          <p:nvPr/>
        </p:nvCxnSpPr>
        <p:spPr>
          <a:xfrm rot="16200000" flipH="1">
            <a:off x="7698105" y="3473450"/>
            <a:ext cx="769620" cy="1485900"/>
          </a:xfrm>
          <a:prstGeom prst="bentConnector3">
            <a:avLst>
              <a:gd name="adj1" fmla="val 49870"/>
            </a:avLst>
          </a:prstGeom>
          <a:ln w="6350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도형 51"/>
          <p:cNvCxnSpPr>
            <a:stCxn id="47" idx="2"/>
            <a:endCxn id="28" idx="0"/>
          </p:cNvCxnSpPr>
          <p:nvPr/>
        </p:nvCxnSpPr>
        <p:spPr>
          <a:xfrm rot="0">
            <a:off x="8823325" y="3832225"/>
            <a:ext cx="2540" cy="768985"/>
          </a:xfrm>
          <a:prstGeom prst="straightConnector1"/>
          <a:ln w="6350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도형 52"/>
          <p:cNvCxnSpPr>
            <a:stCxn id="48" idx="2"/>
            <a:endCxn id="28" idx="0"/>
          </p:cNvCxnSpPr>
          <p:nvPr/>
        </p:nvCxnSpPr>
        <p:spPr>
          <a:xfrm rot="5400000">
            <a:off x="9177655" y="3479800"/>
            <a:ext cx="768985" cy="1473835"/>
          </a:xfrm>
          <a:prstGeom prst="bentConnector3">
            <a:avLst>
              <a:gd name="adj1" fmla="val 50083"/>
            </a:avLst>
          </a:prstGeom>
          <a:ln w="6350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0230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/>
        </p:nvGraphicFramePr>
        <p:xfrm>
          <a:off x="847725" y="2381885"/>
          <a:ext cx="1897380" cy="1018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380"/>
              </a:tblGrid>
              <a:tr h="64770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(기본키)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/>
        </p:nvGraphicFramePr>
        <p:xfrm>
          <a:off x="3935730" y="2368550"/>
          <a:ext cx="1897380" cy="1040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380"/>
              </a:tblGrid>
              <a:tr h="66929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(기본키)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" name="TextBox 3"/>
          <p:cNvSpPr txBox="1">
            <a:spLocks/>
          </p:cNvSpPr>
          <p:nvPr/>
        </p:nvSpPr>
        <p:spPr>
          <a:xfrm rot="0">
            <a:off x="836930" y="2012950"/>
            <a:ext cx="1526540" cy="36893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cxnSp>
        <p:nvCxnSpPr>
          <p:cNvPr id="5" name="직선 연결선 4"/>
          <p:cNvCxnSpPr>
            <a:stCxn id="2" idx="3"/>
          </p:cNvCxnSpPr>
          <p:nvPr/>
        </p:nvCxnSpPr>
        <p:spPr>
          <a:xfrm rot="0">
            <a:off x="2745105" y="2887345"/>
            <a:ext cx="1191260" cy="635"/>
          </a:xfrm>
          <a:prstGeom prst="lin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>
            <a:spLocks/>
          </p:cNvSpPr>
          <p:nvPr/>
        </p:nvSpPr>
        <p:spPr>
          <a:xfrm rot="0">
            <a:off x="3935730" y="2004694"/>
            <a:ext cx="1526540" cy="37020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임시직사원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45" name="표 44">
            <a:extLst>
              <a:ext uri="{FF2B5EF4-FFF2-40B4-BE49-F238E27FC236}">
                <a16:creationId xmlns:a16="http://schemas.microsoft.com/office/drawing/2014/main" id="{80195307-F8B3-4B22-A413-C5417D90C3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3918935"/>
              </p:ext>
            </p:extLst>
          </p:nvPr>
        </p:nvGraphicFramePr>
        <p:xfrm>
          <a:off x="1520737" y="3429000"/>
          <a:ext cx="1926069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6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800" b="0" strike="noStrike" kern="1200" cap="none" dirty="0" err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사번</a:t>
                      </a:r>
                      <a:endParaRPr lang="en-US" altLang="ko-KR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6" name="텍스트 상자 5">
            <a:extLst>
              <a:ext uri="{FF2B5EF4-FFF2-40B4-BE49-F238E27FC236}">
                <a16:creationId xmlns:a16="http://schemas.microsoft.com/office/drawing/2014/main" id="{E30D7784-8AD2-435F-9C4C-E531A65676C6}"/>
              </a:ext>
            </a:extLst>
          </p:cNvPr>
          <p:cNvSpPr txBox="1">
            <a:spLocks/>
          </p:cNvSpPr>
          <p:nvPr/>
        </p:nvSpPr>
        <p:spPr>
          <a:xfrm>
            <a:off x="1520190" y="3073400"/>
            <a:ext cx="920115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사원</a:t>
            </a: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  <p:graphicFrame>
        <p:nvGraphicFramePr>
          <p:cNvPr id="47" name="표 46">
            <a:extLst>
              <a:ext uri="{FF2B5EF4-FFF2-40B4-BE49-F238E27FC236}">
                <a16:creationId xmlns:a16="http://schemas.microsoft.com/office/drawing/2014/main" id="{02C659E0-287F-4E23-9BE3-8E22201862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7302160"/>
              </p:ext>
            </p:extLst>
          </p:nvPr>
        </p:nvGraphicFramePr>
        <p:xfrm>
          <a:off x="5004778" y="3429104"/>
          <a:ext cx="2132330" cy="982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23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2140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계약번호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계약사원 사번(FK)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8" name="텍스트 상자 7">
            <a:extLst>
              <a:ext uri="{FF2B5EF4-FFF2-40B4-BE49-F238E27FC236}">
                <a16:creationId xmlns:a16="http://schemas.microsoft.com/office/drawing/2014/main" id="{6E5B2688-4C1D-416C-A023-3B5DC8F5253B}"/>
              </a:ext>
            </a:extLst>
          </p:cNvPr>
          <p:cNvSpPr txBox="1">
            <a:spLocks/>
          </p:cNvSpPr>
          <p:nvPr/>
        </p:nvSpPr>
        <p:spPr>
          <a:xfrm>
            <a:off x="4959350" y="3084830"/>
            <a:ext cx="2672715" cy="37084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800" b="0" strike="noStrike" cap="none" dirty="0">
                <a:latin typeface="맑은 고딕" charset="0"/>
                <a:ea typeface="맑은 고딕" charset="0"/>
              </a:rPr>
              <a:t>계약</a:t>
            </a: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6F9CDF3C-8047-43B6-BE69-E7C795ACF7AB}"/>
              </a:ext>
            </a:extLst>
          </p:cNvPr>
          <p:cNvCxnSpPr/>
          <p:nvPr/>
        </p:nvCxnSpPr>
        <p:spPr>
          <a:xfrm>
            <a:off x="3447415" y="4036060"/>
            <a:ext cx="15525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56871B95-1BD7-4D9B-9D5C-1061730F4C87}"/>
              </a:ext>
            </a:extLst>
          </p:cNvPr>
          <p:cNvSpPr txBox="1"/>
          <p:nvPr/>
        </p:nvSpPr>
        <p:spPr>
          <a:xfrm>
            <a:off x="476250" y="1936750"/>
            <a:ext cx="9939655" cy="708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 err="1"/>
              <a:t>여러가지</a:t>
            </a:r>
            <a:r>
              <a:rPr lang="ko-KR" altLang="en-US" sz="2000" dirty="0"/>
              <a:t> 이유에서 계약번호로만 </a:t>
            </a:r>
            <a:r>
              <a:rPr lang="ko-KR" altLang="en-US" sz="2000" dirty="0" err="1"/>
              <a:t>기본키를</a:t>
            </a:r>
            <a:r>
              <a:rPr lang="ko-KR" altLang="en-US" sz="2000" dirty="0"/>
              <a:t> 구성하는 것이 더 효율적이라고 판단되어 </a:t>
            </a:r>
            <a:r>
              <a:rPr lang="ko-KR" altLang="en-US" sz="2000" dirty="0" err="1"/>
              <a:t>비식별자</a:t>
            </a:r>
            <a:r>
              <a:rPr lang="ko-KR" altLang="en-US" sz="2000" dirty="0"/>
              <a:t> 관계로 구성</a:t>
            </a:r>
            <a:endParaRPr lang="en-US" altLang="ko-KR" sz="2000" dirty="0"/>
          </a:p>
        </p:txBody>
      </p:sp>
      <p:sp>
        <p:nvSpPr>
          <p:cNvPr id="51" name="テキスト ボックス 2">
            <a:extLst>
              <a:ext uri="{FF2B5EF4-FFF2-40B4-BE49-F238E27FC236}">
                <a16:creationId xmlns:a16="http://schemas.microsoft.com/office/drawing/2014/main" id="{617B604D-A18C-46CF-B1FB-C6F65F351981}"/>
              </a:ext>
            </a:extLst>
          </p:cNvPr>
          <p:cNvSpPr txBox="1"/>
          <p:nvPr/>
        </p:nvSpPr>
        <p:spPr>
          <a:xfrm>
            <a:off x="1661795" y="190500"/>
            <a:ext cx="2236470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비식별자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881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37" b="46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>
              <a:spLocks/>
            </p:cNvSpPr>
            <p:nvPr/>
          </p:nvSpPr>
          <p:spPr>
            <a:xfrm rot="5400000">
              <a:off x="819150" y="-819150"/>
              <a:ext cx="6858635" cy="8496935"/>
            </a:xfrm>
            <a:prstGeom prst="rtTriangle"/>
            <a:solidFill>
              <a:schemeClr val="tx1">
                <a:lumMod val="85000"/>
                <a:lumOff val="15000"/>
                <a:alpha val="69865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latin typeface="맑은 고딕" charset="0"/>
                <a:ea typeface="맑은 고딕" charset="0"/>
              </a:endParaRPr>
            </a:p>
          </p:txBody>
        </p:sp>
        <p:sp>
          <p:nvSpPr>
            <p:cNvPr id="5" name="テキスト ボックス 4"/>
            <p:cNvSpPr txBox="1">
              <a:spLocks/>
            </p:cNvSpPr>
            <p:nvPr/>
          </p:nvSpPr>
          <p:spPr>
            <a:xfrm rot="0">
              <a:off x="400050" y="1028700"/>
              <a:ext cx="3378200" cy="1014730"/>
            </a:xfrm>
            <a:prstGeom prst="rect"/>
            <a:noFill/>
          </p:spPr>
          <p:txBody>
            <a:bodyPr wrap="none" lIns="91440" tIns="45720" rIns="91440" bIns="45720" numCol="1" vert="horz" anchor="t">
              <a:spAutoFit/>
            </a:bodyPr>
            <a:lstStyle/>
            <a:p>
              <a:pPr marL="0" indent="0" algn="l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6000" cap="none" dirty="0" smtClean="0" b="1" strike="noStrike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3. 문제점</a:t>
              </a:r>
              <a:endParaRPr lang="ko-KR" altLang="en-US" sz="6000" cap="none" dirty="0" smtClean="0" b="1" strike="noStrike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5552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5" name="テキスト ボックス 2">
            <a:extLst>
              <a:ext uri="{FF2B5EF4-FFF2-40B4-BE49-F238E27FC236}">
                <a16:creationId xmlns:a16="http://schemas.microsoft.com/office/drawing/2014/main" id="{596CDB33-BC04-4680-A521-054380D48F38}"/>
              </a:ext>
            </a:extLst>
          </p:cNvPr>
          <p:cNvSpPr txBox="1"/>
          <p:nvPr/>
        </p:nvSpPr>
        <p:spPr>
          <a:xfrm>
            <a:off x="1661795" y="190500"/>
            <a:ext cx="9060180" cy="64579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식별로만 설정할 경우의 문제점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1" name="내용 개체 틀 2">
            <a:extLst>
              <a:ext uri="{FF2B5EF4-FFF2-40B4-BE49-F238E27FC236}">
                <a16:creationId xmlns:a16="http://schemas.microsoft.com/office/drawing/2014/main" id="{4A0B7221-406A-4DD4-A6C4-0343AB6379DB}"/>
              </a:ext>
            </a:extLst>
          </p:cNvPr>
          <p:cNvSpPr txBox="1">
            <a:spLocks/>
          </p:cNvSpPr>
          <p:nvPr/>
        </p:nvSpPr>
        <p:spPr>
          <a:xfrm>
            <a:off x="609600" y="1628140"/>
            <a:ext cx="10974070" cy="45275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ko-KR" sz="2500" dirty="0" err="1">
                <a:latin typeface="맑은 고딕" charset="0"/>
                <a:ea typeface="맑은 고딕" charset="0"/>
              </a:rPr>
              <a:t>데이터의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흐름이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길어질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수록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기본키의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속성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수도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늘어나게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된다</a:t>
            </a:r>
            <a:endParaRPr lang="ko-KR" altLang="en-US" sz="2500" dirty="0">
              <a:latin typeface="맑은 고딕" charset="0"/>
              <a:ea typeface="맑은 고딕" charset="0"/>
            </a:endParaRPr>
          </a:p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endParaRPr lang="ko-KR" altLang="en-US" dirty="0">
              <a:latin typeface="맑은 고딕" charset="0"/>
              <a:ea typeface="맑은 고딕" charset="0"/>
            </a:endParaRPr>
          </a:p>
        </p:txBody>
      </p:sp>
      <p:graphicFrame>
        <p:nvGraphicFramePr>
          <p:cNvPr id="52" name="표 51">
            <a:extLst>
              <a:ext uri="{FF2B5EF4-FFF2-40B4-BE49-F238E27FC236}">
                <a16:creationId xmlns:a16="http://schemas.microsoft.com/office/drawing/2014/main" id="{C0DC4B04-F181-4BFB-A715-CC30ED3682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7136278"/>
              </p:ext>
            </p:extLst>
          </p:nvPr>
        </p:nvGraphicFramePr>
        <p:xfrm>
          <a:off x="801370" y="3355780"/>
          <a:ext cx="1434465" cy="129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44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2456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속성1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속성2(FK)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속성3(FK)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3" name="표 52">
            <a:extLst>
              <a:ext uri="{FF2B5EF4-FFF2-40B4-BE49-F238E27FC236}">
                <a16:creationId xmlns:a16="http://schemas.microsoft.com/office/drawing/2014/main" id="{284614C0-6B6A-4DAB-9666-1232DC4297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63165"/>
              </p:ext>
            </p:extLst>
          </p:nvPr>
        </p:nvGraphicFramePr>
        <p:xfrm>
          <a:off x="2495550" y="3359590"/>
          <a:ext cx="1434465" cy="15722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44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0142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속성1(FK)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속성2(FK)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속성3(FK)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속성4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4" name="표 53"/>
          <p:cNvGraphicFramePr>
            <a:graphicFrameLocks noGrp="1"/>
          </p:cNvGraphicFramePr>
          <p:nvPr/>
        </p:nvGraphicFramePr>
        <p:xfrm>
          <a:off x="4274820" y="3356610"/>
          <a:ext cx="1434465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4465"/>
              </a:tblGrid>
              <a:tr h="147828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속성1(FK)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속성2(FK)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속성3(FK)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속성4(FK)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속성5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5" name="텍스트 상자 6">
            <a:extLst>
              <a:ext uri="{FF2B5EF4-FFF2-40B4-BE49-F238E27FC236}">
                <a16:creationId xmlns:a16="http://schemas.microsoft.com/office/drawing/2014/main" id="{CDFE9CA2-B47F-4B13-97FD-66A2A2EBA2B8}"/>
              </a:ext>
            </a:extLst>
          </p:cNvPr>
          <p:cNvSpPr txBox="1">
            <a:spLocks/>
          </p:cNvSpPr>
          <p:nvPr/>
        </p:nvSpPr>
        <p:spPr>
          <a:xfrm>
            <a:off x="6301105" y="2834640"/>
            <a:ext cx="5090160" cy="2828925"/>
          </a:xfrm>
          <a:prstGeom prst="rect">
            <a:avLst/>
          </a:prstGeom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1:M 관계를 식별자로만 설정한 경우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	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	- 기본키속성이 최소+1씩 계속적으로 	  증가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	- 증가된 기본키속성으로 인해 	 	 	  개발자에게 복잡성과 오류가능성을 	  유발시킨다.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4058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>
            <a:spLocks/>
          </p:cNvSpPr>
          <p:nvPr/>
        </p:nvSpPr>
        <p:spPr>
          <a:xfrm rot="0">
            <a:off x="0" y="0"/>
            <a:ext cx="6096635" cy="46355"/>
          </a:xfrm>
          <a:prstGeom prst="rect"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 rot="0">
            <a:off x="0" y="1010285"/>
            <a:ext cx="12192635" cy="635"/>
          </a:xfrm>
          <a:prstGeom prst="line"/>
          <a:ln w="6350" cap="flat" cmpd="sng">
            <a:solidFill>
              <a:schemeClr val="bg1">
                <a:lumMod val="95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 rot="0">
            <a:off x="190500" y="204470"/>
            <a:ext cx="572135" cy="647065"/>
            <a:chOff x="190500" y="204470"/>
            <a:chExt cx="572135" cy="647065"/>
          </a:xfrm>
        </p:grpSpPr>
        <p:sp>
          <p:nvSpPr>
            <p:cNvPr id="7" name="山形 6"/>
            <p:cNvSpPr>
              <a:spLocks/>
            </p:cNvSpPr>
            <p:nvPr/>
          </p:nvSpPr>
          <p:spPr>
            <a:xfrm rot="0">
              <a:off x="19050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8" name="山形 7"/>
            <p:cNvSpPr>
              <a:spLocks/>
            </p:cNvSpPr>
            <p:nvPr/>
          </p:nvSpPr>
          <p:spPr>
            <a:xfrm rot="0">
              <a:off x="47625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 rot="0">
            <a:off x="804545" y="204470"/>
            <a:ext cx="572135" cy="647065"/>
            <a:chOff x="804545" y="204470"/>
            <a:chExt cx="572135" cy="647065"/>
          </a:xfrm>
        </p:grpSpPr>
        <p:sp>
          <p:nvSpPr>
            <p:cNvPr id="14" name="山形 13"/>
            <p:cNvSpPr>
              <a:spLocks/>
            </p:cNvSpPr>
            <p:nvPr/>
          </p:nvSpPr>
          <p:spPr>
            <a:xfrm rot="0">
              <a:off x="80454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5" name="山形 14"/>
            <p:cNvSpPr>
              <a:spLocks/>
            </p:cNvSpPr>
            <p:nvPr/>
          </p:nvSpPr>
          <p:spPr>
            <a:xfrm rot="0">
              <a:off x="109029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45" name="テキスト ボックス 44"/>
          <p:cNvSpPr txBox="1">
            <a:spLocks/>
          </p:cNvSpPr>
          <p:nvPr/>
        </p:nvSpPr>
        <p:spPr>
          <a:xfrm rot="0">
            <a:off x="1661795" y="190500"/>
            <a:ext cx="9060815" cy="64643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식별로만 설정할 경우의 문제점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1" name="내용 개체 틀 50"/>
          <p:cNvSpPr txBox="1">
            <a:spLocks/>
          </p:cNvSpPr>
          <p:nvPr/>
        </p:nvSpPr>
        <p:spPr>
          <a:xfrm rot="0">
            <a:off x="609600" y="1628140"/>
            <a:ext cx="10974705" cy="45281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342900" indent="-342900" algn="l" fontAlgn="auto" defTabSz="91440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5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데이터의 흐름이 길어질 수록 기본키의 속성 수도 늘어나게 된다</a:t>
            </a:r>
            <a:endParaRPr lang="ko-KR" altLang="en-US" sz="25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342900" indent="-342900" algn="l" fontAlgn="auto" defTabSz="91440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graphicFrame>
        <p:nvGraphicFramePr>
          <p:cNvPr id="52" name="표 51"/>
          <p:cNvGraphicFramePr>
            <a:graphicFrameLocks noGrp="1"/>
          </p:cNvGraphicFramePr>
          <p:nvPr/>
        </p:nvGraphicFramePr>
        <p:xfrm>
          <a:off x="801370" y="3355975"/>
          <a:ext cx="1434465" cy="129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4465"/>
              </a:tblGrid>
              <a:tr h="92456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속성1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속성2(FK)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속성3(FK)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3" name="표 52"/>
          <p:cNvGraphicFramePr>
            <a:graphicFrameLocks noGrp="1"/>
          </p:cNvGraphicFramePr>
          <p:nvPr/>
        </p:nvGraphicFramePr>
        <p:xfrm>
          <a:off x="2495550" y="3359785"/>
          <a:ext cx="1434465" cy="15722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4465"/>
              </a:tblGrid>
              <a:tr h="120142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속성1(FK)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속성2(FK)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속성3(FK)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속성4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4" name="표 53"/>
          <p:cNvGraphicFramePr>
            <a:graphicFrameLocks noGrp="1"/>
          </p:cNvGraphicFramePr>
          <p:nvPr/>
        </p:nvGraphicFramePr>
        <p:xfrm>
          <a:off x="4274820" y="3356610"/>
          <a:ext cx="1434465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4465"/>
              </a:tblGrid>
              <a:tr h="147828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속성1(FK)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속성2(FK)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속성3(FK)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속성4(FK)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속성5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5" name="텍스트 상자 54"/>
          <p:cNvSpPr txBox="1">
            <a:spLocks/>
          </p:cNvSpPr>
          <p:nvPr/>
        </p:nvSpPr>
        <p:spPr>
          <a:xfrm rot="0">
            <a:off x="6301105" y="2834640"/>
            <a:ext cx="5090160" cy="283337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1:M 관계를 식별자로만 설정한 경우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	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	- 기본키속성이 최소+1씩 계속적으로 	  증가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	- 증가된 기본키속성으로 인해 	 	 	  개발자에게 복잡성과 오류가능성을 	  유발시킨다.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6" name="텍스트 상자 55"/>
          <p:cNvSpPr txBox="1">
            <a:spLocks/>
          </p:cNvSpPr>
          <p:nvPr/>
        </p:nvSpPr>
        <p:spPr>
          <a:xfrm rot="0">
            <a:off x="6309995" y="2857500"/>
            <a:ext cx="5501640" cy="2861945"/>
          </a:xfrm>
          <a:prstGeom prst="rect"/>
          <a:solidFill>
            <a:srgbClr val="FFFFFF"/>
          </a:solidFill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SELECT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	*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FROM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      Table2 tab2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      , Table3 tab3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WHERE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	Tab2.속성1 = Tab3.속성1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       And tab2. 속성2 = tab3. 속성2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       And tab2. 속성3 = tab3. 속성3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       And tab2. 속성4 = tab3. 속성4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930275" y="232410"/>
            <a:ext cx="1135380" cy="646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목차</a:t>
            </a:r>
            <a:endParaRPr kumimoji="1" lang="en-US" altLang="ko-KR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グループ化 32"/>
          <p:cNvGrpSpPr/>
          <p:nvPr/>
        </p:nvGrpSpPr>
        <p:grpSpPr>
          <a:xfrm>
            <a:off x="1351280" y="2795270"/>
            <a:ext cx="3360420" cy="882650"/>
            <a:chOff x="1351280" y="2795270"/>
            <a:chExt cx="3360420" cy="882650"/>
          </a:xfrm>
        </p:grpSpPr>
        <p:sp>
          <p:nvSpPr>
            <p:cNvPr id="34" name="正方形/長方形 33"/>
            <p:cNvSpPr>
              <a:spLocks/>
            </p:cNvSpPr>
            <p:nvPr/>
          </p:nvSpPr>
          <p:spPr>
            <a:xfrm rot="0">
              <a:off x="1351280" y="2795270"/>
              <a:ext cx="800100" cy="883285"/>
            </a:xfrm>
            <a:prstGeom prst="rect"/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latin typeface="맑은 고딕" charset="0"/>
                <a:ea typeface="맑은 고딕" charset="0"/>
              </a:endParaRPr>
            </a:p>
          </p:txBody>
        </p:sp>
        <p:grpSp>
          <p:nvGrpSpPr>
            <p:cNvPr id="35" name="グループ化 34"/>
            <p:cNvGrpSpPr/>
            <p:nvPr/>
          </p:nvGrpSpPr>
          <p:grpSpPr>
            <a:xfrm>
              <a:off x="2270125" y="2965450"/>
              <a:ext cx="2441575" cy="521970"/>
              <a:chOff x="2270125" y="2965450"/>
              <a:chExt cx="2441575" cy="521970"/>
            </a:xfrm>
          </p:grpSpPr>
          <p:sp>
            <p:nvSpPr>
              <p:cNvPr id="36" name="テキスト ボックス 35"/>
              <p:cNvSpPr txBox="1">
                <a:spLocks/>
              </p:cNvSpPr>
              <p:nvPr/>
            </p:nvSpPr>
            <p:spPr>
              <a:xfrm rot="0">
                <a:off x="2270125" y="2965450"/>
                <a:ext cx="2441575" cy="522605"/>
              </a:xfrm>
              <a:prstGeom prst="rect"/>
              <a:noFill/>
            </p:spPr>
            <p:txBody>
              <a:bodyPr wrap="none" lIns="91440" tIns="45720" rIns="91440" bIns="45720" numCol="1" vert="horz" anchor="t">
                <a:spAutoFit/>
              </a:bodyPr>
              <a:lstStyle/>
              <a:p>
                <a:pPr marL="0" indent="0" algn="l" fontAlgn="auto" defTabSz="914400" eaLnBrk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2800" cap="none" dirty="0" smtClean="0" b="0" strike="noStrike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식별과 비식별</a:t>
                </a:r>
                <a:endParaRPr lang="ko-KR" altLang="en-US" sz="2800" cap="none" dirty="0" smtClean="0" b="0" strike="noStrike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grpSp>
        <p:nvGrpSpPr>
          <p:cNvPr id="38" name="グループ化 37"/>
          <p:cNvGrpSpPr/>
          <p:nvPr/>
        </p:nvGrpSpPr>
        <p:grpSpPr>
          <a:xfrm>
            <a:off x="1351280" y="3745865"/>
            <a:ext cx="2282825" cy="882650"/>
            <a:chOff x="1351280" y="3745865"/>
            <a:chExt cx="2282825" cy="882650"/>
          </a:xfrm>
        </p:grpSpPr>
        <p:sp>
          <p:nvSpPr>
            <p:cNvPr id="39" name="正方形/長方形 38"/>
            <p:cNvSpPr/>
            <p:nvPr/>
          </p:nvSpPr>
          <p:spPr>
            <a:xfrm>
              <a:off x="1351280" y="3745865"/>
              <a:ext cx="799465" cy="8826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0" name="グループ化 39"/>
            <p:cNvGrpSpPr/>
            <p:nvPr/>
          </p:nvGrpSpPr>
          <p:grpSpPr>
            <a:xfrm>
              <a:off x="2270125" y="3831590"/>
              <a:ext cx="1363980" cy="714375"/>
              <a:chOff x="2270125" y="3831590"/>
              <a:chExt cx="1363980" cy="714375"/>
            </a:xfrm>
          </p:grpSpPr>
          <p:sp>
            <p:nvSpPr>
              <p:cNvPr id="41" name="テキスト ボックス 40"/>
              <p:cNvSpPr txBox="1">
                <a:spLocks/>
              </p:cNvSpPr>
              <p:nvPr/>
            </p:nvSpPr>
            <p:spPr>
              <a:xfrm rot="0">
                <a:off x="2270125" y="3831590"/>
                <a:ext cx="1363980" cy="715010"/>
              </a:xfrm>
              <a:prstGeom prst="rect"/>
              <a:noFill/>
            </p:spPr>
            <p:txBody>
              <a:bodyPr wrap="none" lIns="91440" tIns="45720" rIns="91440" bIns="45720" numCol="1" vert="horz" anchor="t">
                <a:spAutoFit/>
              </a:bodyPr>
              <a:lstStyle/>
              <a:p>
                <a:pPr marL="0" indent="0" algn="l" fontAlgn="auto" defTabSz="914400" eaLnBrk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2800" cap="none" spc="300" dirty="0" smtClean="0" b="0" strike="noStrike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문제점</a:t>
                </a:r>
                <a:endParaRPr lang="ko-KR" altLang="en-US" sz="2800" cap="none" dirty="0" smtClean="0" b="0" strike="noStrike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grpSp>
        <p:nvGrpSpPr>
          <p:cNvPr id="43" name="グループ化 42"/>
          <p:cNvGrpSpPr/>
          <p:nvPr/>
        </p:nvGrpSpPr>
        <p:grpSpPr>
          <a:xfrm>
            <a:off x="1351280" y="4696460"/>
            <a:ext cx="3512185" cy="882650"/>
            <a:chOff x="1351280" y="4696460"/>
            <a:chExt cx="3512185" cy="882650"/>
          </a:xfrm>
        </p:grpSpPr>
        <p:sp>
          <p:nvSpPr>
            <p:cNvPr id="44" name="正方形/長方形 43"/>
            <p:cNvSpPr/>
            <p:nvPr/>
          </p:nvSpPr>
          <p:spPr>
            <a:xfrm>
              <a:off x="1351280" y="4696460"/>
              <a:ext cx="799465" cy="8826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5" name="グループ化 44"/>
            <p:cNvGrpSpPr/>
            <p:nvPr/>
          </p:nvGrpSpPr>
          <p:grpSpPr>
            <a:xfrm>
              <a:off x="2280285" y="4771390"/>
              <a:ext cx="2583180" cy="714375"/>
              <a:chOff x="2280285" y="4771390"/>
              <a:chExt cx="2583180" cy="714375"/>
            </a:xfrm>
          </p:grpSpPr>
          <p:sp>
            <p:nvSpPr>
              <p:cNvPr id="46" name="テキスト ボックス 45"/>
              <p:cNvSpPr txBox="1">
                <a:spLocks/>
              </p:cNvSpPr>
              <p:nvPr/>
            </p:nvSpPr>
            <p:spPr>
              <a:xfrm rot="0">
                <a:off x="2280285" y="4771390"/>
                <a:ext cx="2583180" cy="715010"/>
              </a:xfrm>
              <a:prstGeom prst="rect"/>
              <a:noFill/>
            </p:spPr>
            <p:txBody>
              <a:bodyPr wrap="none" lIns="91440" tIns="45720" rIns="91440" bIns="45720" numCol="1" vert="horz" anchor="t">
                <a:spAutoFit/>
              </a:bodyPr>
              <a:lstStyle/>
              <a:p>
                <a:pPr marL="0" indent="0" algn="l" fontAlgn="auto" defTabSz="914400" eaLnBrk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2800" cap="none" spc="300" dirty="0" smtClean="0" b="0" strike="noStrike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정리</a:t>
                </a:r>
                <a:r>
                  <a:rPr lang="en-US" altLang="ko-KR" sz="2800" cap="none" spc="300" dirty="0" smtClean="0" b="0" strike="noStrike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charset="0"/>
                    <a:ea typeface="Century Gothic" charset="0"/>
                  </a:rPr>
                  <a:t> </a:t>
                </a:r>
                <a:r>
                  <a:rPr lang="en-US" altLang="ko-KR" sz="2800" cap="none" spc="300" dirty="0" smtClean="0" b="0" strike="noStrike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및</a:t>
                </a:r>
                <a:r>
                  <a:rPr lang="en-US" altLang="ko-KR" sz="2800" cap="none" spc="300" dirty="0" smtClean="0" b="0" strike="noStrike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charset="0"/>
                    <a:ea typeface="Century Gothic" charset="0"/>
                  </a:rPr>
                  <a:t> </a:t>
                </a:r>
                <a:r>
                  <a:rPr lang="en-US" altLang="ko-KR" sz="2800" cap="none" spc="300" dirty="0" smtClean="0" b="0" strike="noStrike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요약</a:t>
                </a:r>
                <a:endParaRPr lang="ko-KR" altLang="en-US" sz="2800" cap="none" dirty="0" smtClean="0" b="0" strike="noStrike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sp>
        <p:nvSpPr>
          <p:cNvPr id="11" name="テキスト ボックス 10"/>
          <p:cNvSpPr txBox="1"/>
          <p:nvPr/>
        </p:nvSpPr>
        <p:spPr>
          <a:xfrm>
            <a:off x="1589405" y="1852295"/>
            <a:ext cx="683260" cy="769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3" name="テキスト ボックス 52"/>
          <p:cNvSpPr txBox="1"/>
          <p:nvPr/>
        </p:nvSpPr>
        <p:spPr>
          <a:xfrm>
            <a:off x="1572895" y="2818765"/>
            <a:ext cx="683260" cy="769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4" name="テキスト ボックス 53"/>
          <p:cNvSpPr txBox="1"/>
          <p:nvPr/>
        </p:nvSpPr>
        <p:spPr>
          <a:xfrm>
            <a:off x="1569085" y="3757930"/>
            <a:ext cx="683260" cy="769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5" name="テキスト ボックス 54"/>
          <p:cNvSpPr txBox="1"/>
          <p:nvPr/>
        </p:nvSpPr>
        <p:spPr>
          <a:xfrm>
            <a:off x="1565275" y="4722495"/>
            <a:ext cx="683260" cy="769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63" name="グループ化 32">
            <a:extLst>
              <a:ext uri="{FF2B5EF4-FFF2-40B4-BE49-F238E27FC236}">
                <a16:creationId xmlns:a16="http://schemas.microsoft.com/office/drawing/2014/main" id="{FF4327DB-FA9B-4D6F-BB04-65492A14C607}"/>
              </a:ext>
            </a:extLst>
          </p:cNvPr>
          <p:cNvGrpSpPr/>
          <p:nvPr/>
        </p:nvGrpSpPr>
        <p:grpSpPr>
          <a:xfrm>
            <a:off x="1351280" y="1808480"/>
            <a:ext cx="2849880" cy="882650"/>
            <a:chOff x="1351280" y="1808480"/>
            <a:chExt cx="2849880" cy="882650"/>
          </a:xfrm>
        </p:grpSpPr>
        <p:sp>
          <p:nvSpPr>
            <p:cNvPr id="64" name="正方形/長方形 33"/>
            <p:cNvSpPr>
              <a:spLocks/>
            </p:cNvSpPr>
            <p:nvPr/>
          </p:nvSpPr>
          <p:spPr>
            <a:xfrm rot="0">
              <a:off x="1351280" y="1808480"/>
              <a:ext cx="800100" cy="883285"/>
            </a:xfrm>
            <a:prstGeom prst="rect"/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latin typeface="맑은 고딕" charset="0"/>
                <a:ea typeface="맑은 고딕" charset="0"/>
              </a:endParaRPr>
            </a:p>
          </p:txBody>
        </p:sp>
        <p:grpSp>
          <p:nvGrpSpPr>
            <p:cNvPr id="65" name="グループ化 34">
              <a:extLst>
                <a:ext uri="{FF2B5EF4-FFF2-40B4-BE49-F238E27FC236}">
                  <a16:creationId xmlns:a16="http://schemas.microsoft.com/office/drawing/2014/main" id="{B67CA18F-89A0-40FE-AAAF-CA39915031C0}"/>
                </a:ext>
              </a:extLst>
            </p:cNvPr>
            <p:cNvGrpSpPr/>
            <p:nvPr/>
          </p:nvGrpSpPr>
          <p:grpSpPr>
            <a:xfrm>
              <a:off x="2280285" y="1978660"/>
              <a:ext cx="1920875" cy="521970"/>
              <a:chOff x="2280285" y="1978660"/>
              <a:chExt cx="1920875" cy="521970"/>
            </a:xfrm>
          </p:grpSpPr>
          <p:sp>
            <p:nvSpPr>
              <p:cNvPr id="66" name="テキスト ボックス 35"/>
              <p:cNvSpPr txBox="1">
                <a:spLocks/>
              </p:cNvSpPr>
              <p:nvPr/>
            </p:nvSpPr>
            <p:spPr>
              <a:xfrm rot="0">
                <a:off x="2280285" y="1978660"/>
                <a:ext cx="1920875" cy="522605"/>
              </a:xfrm>
              <a:prstGeom prst="rect"/>
              <a:noFill/>
            </p:spPr>
            <p:txBody>
              <a:bodyPr wrap="none" lIns="91440" tIns="45720" rIns="91440" bIns="45720" numCol="1" vert="horz" anchor="t">
                <a:spAutoFit/>
              </a:bodyPr>
              <a:lstStyle/>
              <a:p>
                <a:pPr marL="0" indent="0" algn="l" fontAlgn="auto" defTabSz="914400" eaLnBrk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2800" cap="none" spc="300" dirty="0" smtClean="0" b="0" strike="noStrike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용어 정리</a:t>
                </a:r>
                <a:endParaRPr lang="ko-KR" altLang="en-US" sz="2800" cap="none" dirty="0" smtClean="0" b="0" strike="noStrike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sp>
        <p:nvSpPr>
          <p:cNvPr id="73" name="テキスト ボックス 52">
            <a:extLst>
              <a:ext uri="{FF2B5EF4-FFF2-40B4-BE49-F238E27FC236}">
                <a16:creationId xmlns:a16="http://schemas.microsoft.com/office/drawing/2014/main" id="{3C7C2369-A15D-44C7-B00D-E31E1D49CD1D}"/>
              </a:ext>
            </a:extLst>
          </p:cNvPr>
          <p:cNvSpPr txBox="1"/>
          <p:nvPr/>
        </p:nvSpPr>
        <p:spPr>
          <a:xfrm>
            <a:off x="1569085" y="1832610"/>
            <a:ext cx="683260" cy="769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481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5" name="テキスト ボックス 2">
            <a:extLst>
              <a:ext uri="{FF2B5EF4-FFF2-40B4-BE49-F238E27FC236}">
                <a16:creationId xmlns:a16="http://schemas.microsoft.com/office/drawing/2014/main" id="{596CDB33-BC04-4680-A521-054380D48F38}"/>
              </a:ext>
            </a:extLst>
          </p:cNvPr>
          <p:cNvSpPr txBox="1"/>
          <p:nvPr/>
        </p:nvSpPr>
        <p:spPr>
          <a:xfrm>
            <a:off x="1661795" y="190500"/>
            <a:ext cx="9441180" cy="64579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비식별로만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설정할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경우의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문제점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09E8290B-93B0-4DA1-AC39-F8EBC0454343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4070" cy="45275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ko-KR" sz="2500" dirty="0" err="1">
                <a:latin typeface="맑은 고딕" charset="0"/>
                <a:ea typeface="맑은 고딕" charset="0"/>
              </a:rPr>
              <a:t>데이터의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상속이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이루어지지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않기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때문에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하나의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데이터를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처리하는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방식이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비효율적으로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이루어진다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.</a:t>
            </a:r>
            <a:endParaRPr lang="ko-KR" altLang="en-US" sz="2500" dirty="0">
              <a:latin typeface="맑은 고딕" charset="0"/>
              <a:ea typeface="맑은 고딕" charset="0"/>
            </a:endParaRPr>
          </a:p>
        </p:txBody>
      </p:sp>
      <p:graphicFrame>
        <p:nvGraphicFramePr>
          <p:cNvPr id="29" name="표 28"/>
          <p:cNvGraphicFramePr>
            <a:graphicFrameLocks noGrp="1"/>
          </p:cNvGraphicFramePr>
          <p:nvPr/>
        </p:nvGraphicFramePr>
        <p:xfrm>
          <a:off x="631190" y="2891790"/>
          <a:ext cx="163957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9570"/>
              </a:tblGrid>
              <a:tr h="37084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Region_id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Region_name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2314FD56-C5BA-4CB1-82B3-639E44EA090E}"/>
              </a:ext>
            </a:extLst>
          </p:cNvPr>
          <p:cNvGraphicFramePr>
            <a:graphicFrameLocks noGrp="1"/>
          </p:cNvGraphicFramePr>
          <p:nvPr/>
        </p:nvGraphicFramePr>
        <p:xfrm>
          <a:off x="2530475" y="2878455"/>
          <a:ext cx="1908810" cy="1018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88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Country_id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7700">
                <a:tc>
                  <a:txBody>
                    <a:bodyPr/>
                    <a:lstStyle/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Country_name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Region_id(FK)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1" name="표 30"/>
          <p:cNvGraphicFramePr>
            <a:graphicFrameLocks noGrp="1"/>
          </p:cNvGraphicFramePr>
          <p:nvPr/>
        </p:nvGraphicFramePr>
        <p:xfrm>
          <a:off x="1355725" y="4380230"/>
          <a:ext cx="1751965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1965"/>
              </a:tblGrid>
              <a:tr h="37084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Location_id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147828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Stree_address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Postal_code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City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State_province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Country_id(FK)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2" name="표 31"/>
          <p:cNvGraphicFramePr>
            <a:graphicFrameLocks noGrp="1"/>
          </p:cNvGraphicFramePr>
          <p:nvPr/>
        </p:nvGraphicFramePr>
        <p:xfrm>
          <a:off x="3408680" y="4366895"/>
          <a:ext cx="2328545" cy="15722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8545"/>
              </a:tblGrid>
              <a:tr h="37084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Department_id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120142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Department_id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Department_name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Manager_id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Location_id(FK)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3" name="텍스트 상자 7">
            <a:extLst>
              <a:ext uri="{FF2B5EF4-FFF2-40B4-BE49-F238E27FC236}">
                <a16:creationId xmlns:a16="http://schemas.microsoft.com/office/drawing/2014/main" id="{0253C062-1499-46E9-B7E7-EFBA0044DEBA}"/>
              </a:ext>
            </a:extLst>
          </p:cNvPr>
          <p:cNvSpPr txBox="1">
            <a:spLocks/>
          </p:cNvSpPr>
          <p:nvPr/>
        </p:nvSpPr>
        <p:spPr>
          <a:xfrm>
            <a:off x="6181725" y="2851150"/>
            <a:ext cx="5311140" cy="22447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하위테이블에서 상위테이블의 속성을 검색하고 싶은 경우</a:t>
            </a: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- 다량의 조인이 발생</a:t>
            </a: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- SQL문의 복잡성이 증가하고 성능저하의 문제발생</a:t>
            </a: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</p:txBody>
      </p:sp>
      <p:sp>
        <p:nvSpPr>
          <p:cNvPr id="46" name="텍스트 상자 45"/>
          <p:cNvSpPr txBox="1">
            <a:spLocks/>
          </p:cNvSpPr>
          <p:nvPr/>
        </p:nvSpPr>
        <p:spPr>
          <a:xfrm rot="0">
            <a:off x="607060" y="2536190"/>
            <a:ext cx="1083945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Regions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7" name="텍스트 상자 46"/>
          <p:cNvSpPr txBox="1">
            <a:spLocks/>
          </p:cNvSpPr>
          <p:nvPr/>
        </p:nvSpPr>
        <p:spPr>
          <a:xfrm rot="0">
            <a:off x="2571750" y="2536190"/>
            <a:ext cx="1238885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Countries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8" name="텍스트 상자 47"/>
          <p:cNvSpPr txBox="1">
            <a:spLocks/>
          </p:cNvSpPr>
          <p:nvPr/>
        </p:nvSpPr>
        <p:spPr>
          <a:xfrm rot="0">
            <a:off x="1381125" y="4013200"/>
            <a:ext cx="1238885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Locations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9" name="텍스트 상자 48"/>
          <p:cNvSpPr txBox="1">
            <a:spLocks/>
          </p:cNvSpPr>
          <p:nvPr/>
        </p:nvSpPr>
        <p:spPr>
          <a:xfrm rot="0">
            <a:off x="3429635" y="4013200"/>
            <a:ext cx="1940560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Departments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574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>
            <a:spLocks/>
          </p:cNvSpPr>
          <p:nvPr/>
        </p:nvSpPr>
        <p:spPr>
          <a:xfrm rot="0">
            <a:off x="0" y="0"/>
            <a:ext cx="6096635" cy="46355"/>
          </a:xfrm>
          <a:prstGeom prst="rect"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 rot="0">
            <a:off x="0" y="1010285"/>
            <a:ext cx="12192635" cy="635"/>
          </a:xfrm>
          <a:prstGeom prst="line"/>
          <a:ln w="6350" cap="flat" cmpd="sng">
            <a:solidFill>
              <a:schemeClr val="bg1">
                <a:lumMod val="95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 rot="0">
            <a:off x="190500" y="204470"/>
            <a:ext cx="572135" cy="647065"/>
            <a:chOff x="190500" y="204470"/>
            <a:chExt cx="572135" cy="647065"/>
          </a:xfrm>
        </p:grpSpPr>
        <p:sp>
          <p:nvSpPr>
            <p:cNvPr id="7" name="山形 6"/>
            <p:cNvSpPr>
              <a:spLocks/>
            </p:cNvSpPr>
            <p:nvPr/>
          </p:nvSpPr>
          <p:spPr>
            <a:xfrm rot="0">
              <a:off x="19050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8" name="山形 7"/>
            <p:cNvSpPr>
              <a:spLocks/>
            </p:cNvSpPr>
            <p:nvPr/>
          </p:nvSpPr>
          <p:spPr>
            <a:xfrm rot="0">
              <a:off x="47625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 rot="0">
            <a:off x="804545" y="204470"/>
            <a:ext cx="572135" cy="647065"/>
            <a:chOff x="804545" y="204470"/>
            <a:chExt cx="572135" cy="647065"/>
          </a:xfrm>
        </p:grpSpPr>
        <p:sp>
          <p:nvSpPr>
            <p:cNvPr id="14" name="山形 13"/>
            <p:cNvSpPr>
              <a:spLocks/>
            </p:cNvSpPr>
            <p:nvPr/>
          </p:nvSpPr>
          <p:spPr>
            <a:xfrm rot="0">
              <a:off x="80454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5" name="山形 14"/>
            <p:cNvSpPr>
              <a:spLocks/>
            </p:cNvSpPr>
            <p:nvPr/>
          </p:nvSpPr>
          <p:spPr>
            <a:xfrm rot="0">
              <a:off x="109029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45" name="テキスト ボックス 44"/>
          <p:cNvSpPr txBox="1">
            <a:spLocks/>
          </p:cNvSpPr>
          <p:nvPr/>
        </p:nvSpPr>
        <p:spPr>
          <a:xfrm rot="0">
            <a:off x="1661795" y="190500"/>
            <a:ext cx="9441815" cy="646430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비식별로만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설정할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경우의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문제점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8" name="내용 개체 틀 27"/>
          <p:cNvSpPr txBox="1">
            <a:spLocks/>
          </p:cNvSpPr>
          <p:nvPr/>
        </p:nvSpPr>
        <p:spPr>
          <a:xfrm rot="0">
            <a:off x="609600" y="1600200"/>
            <a:ext cx="10974705" cy="4528185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342900" indent="-342900" algn="l" fontAlgn="auto" defTabSz="91440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5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데이터의 상속이 이루어지지 않기 때문에 하나의 데이터를 처리하는 방식이 비효율적으로 이루어진다.</a:t>
            </a:r>
            <a:endParaRPr lang="ko-KR" altLang="en-US" sz="25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graphicFrame>
        <p:nvGraphicFramePr>
          <p:cNvPr id="29" name="표 28"/>
          <p:cNvGraphicFramePr>
            <a:graphicFrameLocks noGrp="1"/>
          </p:cNvGraphicFramePr>
          <p:nvPr/>
        </p:nvGraphicFramePr>
        <p:xfrm>
          <a:off x="631190" y="2891790"/>
          <a:ext cx="163957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9570"/>
              </a:tblGrid>
              <a:tr h="37084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Region_id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Region_name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0" name="표 29"/>
          <p:cNvGraphicFramePr>
            <a:graphicFrameLocks noGrp="1"/>
          </p:cNvGraphicFramePr>
          <p:nvPr/>
        </p:nvGraphicFramePr>
        <p:xfrm>
          <a:off x="2530475" y="2878455"/>
          <a:ext cx="1908810" cy="1018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8810"/>
              </a:tblGrid>
              <a:tr h="37084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Country_id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64770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Country_name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Region_id(FK)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1" name="표 30"/>
          <p:cNvGraphicFramePr>
            <a:graphicFrameLocks noGrp="1"/>
          </p:cNvGraphicFramePr>
          <p:nvPr/>
        </p:nvGraphicFramePr>
        <p:xfrm>
          <a:off x="1355725" y="4380230"/>
          <a:ext cx="1751965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1965"/>
              </a:tblGrid>
              <a:tr h="37084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Location_id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147828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Stree_address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Postal_code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City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State_province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Country_id(FK)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2" name="표 31"/>
          <p:cNvGraphicFramePr>
            <a:graphicFrameLocks noGrp="1"/>
          </p:cNvGraphicFramePr>
          <p:nvPr/>
        </p:nvGraphicFramePr>
        <p:xfrm>
          <a:off x="3408680" y="4366895"/>
          <a:ext cx="2328545" cy="15722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8545"/>
              </a:tblGrid>
              <a:tr h="37084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Department_id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120142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Department_id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Department_name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Manager_id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Location_id(FK)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3" name="텍스트 상자 32"/>
          <p:cNvSpPr txBox="1">
            <a:spLocks/>
          </p:cNvSpPr>
          <p:nvPr/>
        </p:nvSpPr>
        <p:spPr>
          <a:xfrm rot="0">
            <a:off x="6181725" y="2851150"/>
            <a:ext cx="5311775" cy="224536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하위테이블에서 상위테이블의 속성을 검색하고 싶은 경우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- 다량의 조인이 발생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- SQL문의 복잡성이 증가하고 성능저하의 문제발생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6" name="텍스트 상자 45"/>
          <p:cNvSpPr txBox="1">
            <a:spLocks/>
          </p:cNvSpPr>
          <p:nvPr/>
        </p:nvSpPr>
        <p:spPr>
          <a:xfrm rot="0">
            <a:off x="607060" y="2536190"/>
            <a:ext cx="1083945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Regions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7" name="텍스트 상자 46"/>
          <p:cNvSpPr txBox="1">
            <a:spLocks/>
          </p:cNvSpPr>
          <p:nvPr/>
        </p:nvSpPr>
        <p:spPr>
          <a:xfrm rot="0">
            <a:off x="2571750" y="2536190"/>
            <a:ext cx="1238885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Countries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8" name="텍스트 상자 47"/>
          <p:cNvSpPr txBox="1">
            <a:spLocks/>
          </p:cNvSpPr>
          <p:nvPr/>
        </p:nvSpPr>
        <p:spPr>
          <a:xfrm rot="0">
            <a:off x="1381125" y="4013200"/>
            <a:ext cx="1238885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Locations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9" name="텍스트 상자 48"/>
          <p:cNvSpPr txBox="1">
            <a:spLocks/>
          </p:cNvSpPr>
          <p:nvPr/>
        </p:nvSpPr>
        <p:spPr>
          <a:xfrm rot="0">
            <a:off x="3429635" y="4013200"/>
            <a:ext cx="1940560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Departments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50" name="텍스트 상자 49"/>
          <p:cNvSpPr txBox="1">
            <a:spLocks/>
          </p:cNvSpPr>
          <p:nvPr/>
        </p:nvSpPr>
        <p:spPr>
          <a:xfrm rot="0">
            <a:off x="6155055" y="2822575"/>
            <a:ext cx="5429885" cy="3138805"/>
          </a:xfrm>
          <a:prstGeom prst="rect"/>
          <a:solidFill>
            <a:srgbClr val="FFFFFF"/>
          </a:solidFill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SELECT *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FROM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	Departments dep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     , Locations loc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     , Countries cou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     , Regions reg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WHERE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	Dep.location_id = loc.location_id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      And loc.country_id = cou.country_id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      And cou.region_id = reg.region_id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      And region_name = ‘Asia’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5" name="テキスト ボックス 2">
            <a:extLst>
              <a:ext uri="{FF2B5EF4-FFF2-40B4-BE49-F238E27FC236}">
                <a16:creationId xmlns:a16="http://schemas.microsoft.com/office/drawing/2014/main" id="{596CDB33-BC04-4680-A521-054380D48F38}"/>
              </a:ext>
            </a:extLst>
          </p:cNvPr>
          <p:cNvSpPr txBox="1"/>
          <p:nvPr/>
        </p:nvSpPr>
        <p:spPr>
          <a:xfrm>
            <a:off x="1661795" y="190500"/>
            <a:ext cx="9441180" cy="64579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식별과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비식별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모델링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7" name="내용 개체 틀 2"/>
          <p:cNvSpPr txBox="1">
            <a:spLocks/>
          </p:cNvSpPr>
          <p:nvPr/>
        </p:nvSpPr>
        <p:spPr>
          <a:xfrm rot="0">
            <a:off x="609600" y="1600200"/>
            <a:ext cx="10975340" cy="452882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5080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맑은 고딕"/>
              <a:buChar char="•"/>
            </a:pPr>
            <a:r>
              <a:rPr lang="en-US" altLang="ko-KR" sz="25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기본적으로 식별자 관계로 연결</a:t>
            </a:r>
            <a:endParaRPr lang="ko-KR" altLang="en-US" sz="25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50800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맑은 고딕"/>
              <a:buChar char="•"/>
            </a:pPr>
            <a:r>
              <a:rPr lang="en-US" altLang="ko-KR" sz="25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몇가지 조건을 생각하며 비식별자로 조정</a:t>
            </a:r>
            <a:endParaRPr lang="ko-KR" altLang="en-US" sz="25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45078AF8-0B67-41BF-89B3-77DEEABD9A67}"/>
              </a:ext>
            </a:extLst>
          </p:cNvPr>
          <p:cNvGrpSpPr/>
          <p:nvPr/>
        </p:nvGrpSpPr>
        <p:grpSpPr>
          <a:xfrm>
            <a:off x="1090930" y="3241675"/>
            <a:ext cx="9064625" cy="2830830"/>
            <a:chOff x="1090930" y="3241675"/>
            <a:chExt cx="9064625" cy="2830830"/>
          </a:xfrm>
        </p:grpSpPr>
        <p:sp>
          <p:nvSpPr>
            <p:cNvPr id="19" name="도형 3"/>
            <p:cNvSpPr>
              <a:spLocks/>
            </p:cNvSpPr>
            <p:nvPr/>
          </p:nvSpPr>
          <p:spPr>
            <a:xfrm rot="0">
              <a:off x="1090930" y="3472180"/>
              <a:ext cx="1430020" cy="655320"/>
            </a:xfrm>
            <a:prstGeom prst="rect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fontAlgn="auto" defTabSz="5080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cap="none" dirty="0" smtClean="0" b="1" strike="noStrike">
                  <a:latin typeface="맑은 고딕" charset="0"/>
                  <a:ea typeface="맑은 고딕" charset="0"/>
                </a:rPr>
                <a:t>관계분석</a:t>
              </a:r>
              <a:endParaRPr lang="ko-KR" altLang="en-US" sz="1600" cap="none" dirty="0" smtClean="0" b="1" strike="noStrike">
                <a:latin typeface="맑은 고딕" charset="0"/>
                <a:ea typeface="맑은 고딕" charset="0"/>
              </a:endParaRPr>
            </a:p>
          </p:txBody>
        </p:sp>
        <p:sp>
          <p:nvSpPr>
            <p:cNvPr id="20" name="도형 4"/>
            <p:cNvSpPr>
              <a:spLocks/>
            </p:cNvSpPr>
            <p:nvPr/>
          </p:nvSpPr>
          <p:spPr>
            <a:xfrm rot="0">
              <a:off x="3522345" y="3456940"/>
              <a:ext cx="1430020" cy="671830"/>
            </a:xfrm>
            <a:prstGeom prst="rect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228600" indent="-228600" algn="ctr" fontAlgn="auto" defTabSz="508000" eaLnBrk="0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cap="none" dirty="0" smtClean="0" b="1" strike="noStrike">
                  <a:latin typeface="맑은 고딕" charset="0"/>
                  <a:ea typeface="맑은 고딕" charset="0"/>
                </a:rPr>
                <a:t>관계의 </a:t>
              </a:r>
              <a:endParaRPr lang="ko-KR" altLang="en-US" sz="1600" cap="none" dirty="0" smtClean="0" b="1" strike="noStrike">
                <a:latin typeface="맑은 고딕" charset="0"/>
                <a:ea typeface="맑은 고딕" charset="0"/>
              </a:endParaRPr>
            </a:p>
            <a:p>
              <a:pPr marL="0" indent="0" algn="ctr" fontAlgn="auto" defTabSz="508000" eaLnBrk="0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cap="none" dirty="0" smtClean="0" b="1" strike="noStrike">
                  <a:latin typeface="맑은 고딕" charset="0"/>
                  <a:ea typeface="맑은 고딕" charset="0"/>
                </a:rPr>
                <a:t>강/약 분석</a:t>
              </a:r>
              <a:endParaRPr lang="ko-KR" altLang="en-US" sz="1600" cap="none" dirty="0" smtClean="0" b="1" strike="noStrike">
                <a:latin typeface="맑은 고딕" charset="0"/>
                <a:ea typeface="맑은 고딕" charset="0"/>
              </a:endParaRPr>
            </a:p>
          </p:txBody>
        </p:sp>
        <p:sp>
          <p:nvSpPr>
            <p:cNvPr id="21" name="도형 5"/>
            <p:cNvSpPr>
              <a:spLocks/>
            </p:cNvSpPr>
            <p:nvPr/>
          </p:nvSpPr>
          <p:spPr>
            <a:xfrm rot="0">
              <a:off x="5925820" y="3247390"/>
              <a:ext cx="1395730" cy="1089660"/>
            </a:xfrm>
            <a:prstGeom prst="rect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228600" indent="-228600" algn="ctr" fontAlgn="auto" defTabSz="508000" eaLnBrk="0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cap="none" dirty="0" smtClean="0" b="1" strike="noStrike">
                  <a:latin typeface="맑은 고딕" charset="0"/>
                  <a:ea typeface="맑은 고딕" charset="0"/>
                </a:rPr>
                <a:t>하위 테이블</a:t>
              </a:r>
              <a:endParaRPr lang="ko-KR" altLang="en-US" sz="1400" cap="none" dirty="0" smtClean="0" b="1" strike="noStrike">
                <a:latin typeface="맑은 고딕" charset="0"/>
                <a:ea typeface="맑은 고딕" charset="0"/>
              </a:endParaRPr>
            </a:p>
            <a:p>
              <a:pPr marL="0" indent="0" algn="ctr" fontAlgn="auto" defTabSz="508000" eaLnBrk="0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cap="none" dirty="0" smtClean="0" b="1" strike="noStrike">
                  <a:latin typeface="맑은 고딕" charset="0"/>
                  <a:ea typeface="맑은 고딕" charset="0"/>
                </a:rPr>
                <a:t>독립 기본키 필요</a:t>
              </a:r>
              <a:endParaRPr lang="ko-KR" altLang="en-US" sz="1400" cap="none" dirty="0" smtClean="0" b="1" strike="noStrike">
                <a:latin typeface="맑은 고딕" charset="0"/>
                <a:ea typeface="맑은 고딕" charset="0"/>
              </a:endParaRPr>
            </a:p>
          </p:txBody>
        </p:sp>
        <p:sp>
          <p:nvSpPr>
            <p:cNvPr id="22" name="도형 6"/>
            <p:cNvSpPr>
              <a:spLocks/>
            </p:cNvSpPr>
            <p:nvPr/>
          </p:nvSpPr>
          <p:spPr>
            <a:xfrm rot="0">
              <a:off x="8277860" y="3241675"/>
              <a:ext cx="1878330" cy="1089660"/>
            </a:xfrm>
            <a:prstGeom prst="rect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228600" indent="-228600" algn="ctr" fontAlgn="auto" defTabSz="508000" eaLnBrk="0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cap="none" dirty="0" smtClean="0" b="1" strike="noStrike">
                  <a:latin typeface="맑은 고딕" charset="0"/>
                  <a:ea typeface="맑은 고딕" charset="0"/>
                </a:rPr>
                <a:t>SQL 복잡도 증가</a:t>
              </a:r>
              <a:endParaRPr lang="ko-KR" altLang="en-US" sz="1400" cap="none" dirty="0" smtClean="0" b="1" strike="noStrike">
                <a:latin typeface="맑은 고딕" charset="0"/>
                <a:ea typeface="맑은 고딕" charset="0"/>
              </a:endParaRPr>
            </a:p>
            <a:p>
              <a:pPr marL="0" indent="0" algn="ctr" fontAlgn="auto" defTabSz="508000" eaLnBrk="0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cap="none" dirty="0" smtClean="0" b="1" strike="noStrike">
                  <a:latin typeface="맑은 고딕" charset="0"/>
                  <a:ea typeface="맑은 고딕" charset="0"/>
                </a:rPr>
                <a:t>개발 생산성 저하</a:t>
              </a:r>
              <a:endParaRPr lang="ko-KR" altLang="en-US" sz="1400" cap="none" dirty="0" smtClean="0" b="1" strike="noStrike">
                <a:latin typeface="맑은 고딕" charset="0"/>
                <a:ea typeface="맑은 고딕" charset="0"/>
              </a:endParaRPr>
            </a:p>
          </p:txBody>
        </p:sp>
        <p:sp>
          <p:nvSpPr>
            <p:cNvPr id="23" name="도형 7"/>
            <p:cNvSpPr>
              <a:spLocks/>
            </p:cNvSpPr>
            <p:nvPr/>
          </p:nvSpPr>
          <p:spPr>
            <a:xfrm rot="0">
              <a:off x="1091565" y="5361940"/>
              <a:ext cx="9058910" cy="711200"/>
            </a:xfrm>
            <a:prstGeom prst="rect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fontAlgn="auto" defTabSz="5080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cap="none" dirty="0" smtClean="0" b="1" strike="noStrike">
                  <a:latin typeface="맑은 고딕" charset="0"/>
                  <a:ea typeface="맑은 고딕" charset="0"/>
                </a:rPr>
                <a:t>비식별자 관계 설정 고려</a:t>
              </a:r>
              <a:endParaRPr lang="ko-KR" altLang="en-US" sz="1600" cap="none" dirty="0" smtClean="0" b="1" strike="noStrike">
                <a:latin typeface="맑은 고딕" charset="0"/>
                <a:ea typeface="맑은 고딕" charset="0"/>
              </a:endParaRPr>
            </a:p>
          </p:txBody>
        </p:sp>
        <p:cxnSp>
          <p:nvCxnSpPr>
            <p:cNvPr id="24" name="도형 8"/>
            <p:cNvCxnSpPr/>
            <p:nvPr/>
          </p:nvCxnSpPr>
          <p:spPr>
            <a:xfrm rot="0" flipV="1">
              <a:off x="2519045" y="3791585"/>
              <a:ext cx="1004570" cy="8890"/>
            </a:xfrm>
            <a:prstGeom prst="straightConnector1"/>
            <a:ln w="6350" cap="flat" cmpd="sng">
              <a:prstDash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도형 9"/>
            <p:cNvCxnSpPr/>
            <p:nvPr/>
          </p:nvCxnSpPr>
          <p:spPr>
            <a:xfrm rot="0" flipV="1">
              <a:off x="4949825" y="3790950"/>
              <a:ext cx="977900" cy="2540"/>
            </a:xfrm>
            <a:prstGeom prst="straightConnector1"/>
            <a:ln w="6350" cap="flat" cmpd="sng">
              <a:prstDash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도형 10"/>
            <p:cNvCxnSpPr/>
            <p:nvPr/>
          </p:nvCxnSpPr>
          <p:spPr>
            <a:xfrm rot="0" flipV="1">
              <a:off x="7319010" y="3785235"/>
              <a:ext cx="961390" cy="7620"/>
            </a:xfrm>
            <a:prstGeom prst="straightConnector1"/>
            <a:ln w="6350" cap="flat" cmpd="sng">
              <a:solidFill>
                <a:schemeClr val="accent1">
                  <a:alpha val="100000"/>
                </a:schemeClr>
              </a:solidFill>
              <a:prstDash val="soli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도형 11"/>
            <p:cNvCxnSpPr/>
            <p:nvPr/>
          </p:nvCxnSpPr>
          <p:spPr>
            <a:xfrm rot="0" flipH="1">
              <a:off x="1787525" y="4125595"/>
              <a:ext cx="19050" cy="1233170"/>
            </a:xfrm>
            <a:prstGeom prst="straightConnector1"/>
            <a:ln w="6350" cap="flat" cmpd="sng">
              <a:prstDash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도형 12"/>
            <p:cNvCxnSpPr/>
            <p:nvPr/>
          </p:nvCxnSpPr>
          <p:spPr>
            <a:xfrm rot="0">
              <a:off x="4236085" y="4125595"/>
              <a:ext cx="2540" cy="1224280"/>
            </a:xfrm>
            <a:prstGeom prst="straightConnector1"/>
            <a:ln w="6350" cap="flat" cmpd="sng">
              <a:solidFill>
                <a:schemeClr val="accent1">
                  <a:alpha val="100000"/>
                </a:schemeClr>
              </a:solidFill>
              <a:prstDash val="soli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도형 13"/>
            <p:cNvCxnSpPr/>
            <p:nvPr/>
          </p:nvCxnSpPr>
          <p:spPr>
            <a:xfrm rot="0">
              <a:off x="6622415" y="4334510"/>
              <a:ext cx="2540" cy="1033780"/>
            </a:xfrm>
            <a:prstGeom prst="straightConnector1"/>
            <a:ln w="6350" cap="flat" cmpd="sng">
              <a:solidFill>
                <a:schemeClr val="accent1">
                  <a:alpha val="100000"/>
                </a:schemeClr>
              </a:solidFill>
              <a:prstDash val="soli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도형 14"/>
            <p:cNvCxnSpPr/>
            <p:nvPr/>
          </p:nvCxnSpPr>
          <p:spPr>
            <a:xfrm rot="0">
              <a:off x="9215755" y="4328795"/>
              <a:ext cx="2540" cy="1003300"/>
            </a:xfrm>
            <a:prstGeom prst="straightConnector1"/>
            <a:ln w="6350" cap="flat" cmpd="sng">
              <a:solidFill>
                <a:schemeClr val="accent1">
                  <a:alpha val="100000"/>
                </a:schemeClr>
              </a:solidFill>
              <a:prstDash val="soli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텍스트 상자 16"/>
          <p:cNvSpPr txBox="1">
            <a:spLocks/>
          </p:cNvSpPr>
          <p:nvPr/>
        </p:nvSpPr>
        <p:spPr>
          <a:xfrm rot="0">
            <a:off x="3745865" y="4652645"/>
            <a:ext cx="981075" cy="30861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1" strike="noStrike">
                <a:latin typeface="맑은 고딕" charset="0"/>
                <a:ea typeface="맑은 고딕" charset="0"/>
              </a:rPr>
              <a:t>약한 관계</a:t>
            </a:r>
            <a:endParaRPr lang="ko-KR" altLang="en-US" sz="1400" cap="none" dirty="0" smtClean="0" b="1" strike="noStrike">
              <a:latin typeface="맑은 고딕" charset="0"/>
              <a:ea typeface="맑은 고딕" charset="0"/>
            </a:endParaRPr>
          </a:p>
        </p:txBody>
      </p:sp>
      <p:sp>
        <p:nvSpPr>
          <p:cNvPr id="38" name="텍스트 상자 17"/>
          <p:cNvSpPr txBox="1">
            <a:spLocks/>
          </p:cNvSpPr>
          <p:nvPr/>
        </p:nvSpPr>
        <p:spPr>
          <a:xfrm rot="0">
            <a:off x="6093460" y="4655820"/>
            <a:ext cx="1578610" cy="30861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1" strike="noStrike">
                <a:latin typeface="맑은 고딕" charset="0"/>
                <a:ea typeface="맑은 고딕" charset="0"/>
              </a:rPr>
              <a:t>독립 기본키 구성</a:t>
            </a:r>
            <a:endParaRPr lang="ko-KR" altLang="en-US" sz="1400" cap="none" dirty="0" smtClean="0" b="1" strike="noStrike">
              <a:latin typeface="맑은 고딕" charset="0"/>
              <a:ea typeface="맑은 고딕" charset="0"/>
            </a:endParaRPr>
          </a:p>
        </p:txBody>
      </p:sp>
      <p:sp>
        <p:nvSpPr>
          <p:cNvPr id="39" name="텍스트 상자 18"/>
          <p:cNvSpPr txBox="1">
            <a:spLocks/>
          </p:cNvSpPr>
          <p:nvPr/>
        </p:nvSpPr>
        <p:spPr>
          <a:xfrm rot="0">
            <a:off x="8539480" y="4650105"/>
            <a:ext cx="1839595" cy="30861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fontAlgn="auto" defTabSz="5080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1" strike="noStrike">
                <a:latin typeface="맑은 고딕" charset="0"/>
                <a:ea typeface="맑은 고딕" charset="0"/>
              </a:rPr>
              <a:t>기본키 속성 단순화</a:t>
            </a:r>
            <a:endParaRPr lang="ko-KR" altLang="en-US" sz="1400" cap="none" dirty="0" smtClean="0" b="1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5211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1" b="47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>
              <a:spLocks/>
            </p:cNvSpPr>
            <p:nvPr/>
          </p:nvSpPr>
          <p:spPr>
            <a:xfrm rot="5400000">
              <a:off x="819150" y="-819150"/>
              <a:ext cx="6858635" cy="8496935"/>
            </a:xfrm>
            <a:prstGeom prst="rtTriangle"/>
            <a:solidFill>
              <a:schemeClr val="tx1">
                <a:lumMod val="85000"/>
                <a:lumOff val="15000"/>
                <a:alpha val="69865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latin typeface="맑은 고딕" charset="0"/>
                <a:ea typeface="맑은 고딕" charset="0"/>
              </a:endParaRPr>
            </a:p>
          </p:txBody>
        </p:sp>
        <p:sp>
          <p:nvSpPr>
            <p:cNvPr id="5" name="テキスト ボックス 4"/>
            <p:cNvSpPr txBox="1">
              <a:spLocks/>
            </p:cNvSpPr>
            <p:nvPr/>
          </p:nvSpPr>
          <p:spPr>
            <a:xfrm rot="0">
              <a:off x="400050" y="1028700"/>
              <a:ext cx="2616200" cy="1014730"/>
            </a:xfrm>
            <a:prstGeom prst="rect"/>
            <a:noFill/>
          </p:spPr>
          <p:txBody>
            <a:bodyPr wrap="none" lIns="91440" tIns="45720" rIns="91440" bIns="45720" numCol="1" vert="horz" anchor="t">
              <a:spAutoFit/>
            </a:bodyPr>
            <a:lstStyle/>
            <a:p>
              <a:pPr marL="0" indent="0" algn="l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6000" cap="none" dirty="0" smtClean="0" b="1" strike="noStrike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4. 정리</a:t>
              </a:r>
              <a:endParaRPr lang="ko-KR" altLang="en-US" sz="6000" cap="none" dirty="0" smtClean="0" b="1" strike="noStrike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2475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5" name="テキスト ボックス 2">
            <a:extLst>
              <a:ext uri="{FF2B5EF4-FFF2-40B4-BE49-F238E27FC236}">
                <a16:creationId xmlns:a16="http://schemas.microsoft.com/office/drawing/2014/main" id="{596CDB33-BC04-4680-A521-054380D48F38}"/>
              </a:ext>
            </a:extLst>
          </p:cNvPr>
          <p:cNvSpPr txBox="1"/>
          <p:nvPr/>
        </p:nvSpPr>
        <p:spPr>
          <a:xfrm>
            <a:off x="1661795" y="190500"/>
            <a:ext cx="9440545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정리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aphicFrame>
        <p:nvGraphicFramePr>
          <p:cNvPr id="29" name="표 28"/>
          <p:cNvGraphicFramePr>
            <a:graphicFrameLocks noGrp="1"/>
          </p:cNvGraphicFramePr>
          <p:nvPr/>
        </p:nvGraphicFramePr>
        <p:xfrm>
          <a:off x="1143000" y="1428115"/>
          <a:ext cx="9737090" cy="3839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4675"/>
                <a:gridCol w="3324225"/>
                <a:gridCol w="3298190"/>
              </a:tblGrid>
              <a:tr h="431165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항목</a:t>
                      </a:r>
                      <a:endParaRPr lang="ko-KR" altLang="en-US" sz="16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식별자 관계</a:t>
                      </a:r>
                      <a:endParaRPr lang="ko-KR" altLang="en-US" sz="16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비식별자 관계</a:t>
                      </a:r>
                      <a:endParaRPr lang="ko-KR" altLang="en-US" sz="16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  <a:tr h="431165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목적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강한 연결관계 표현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약한 연결관계 표현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  <a:tr h="431165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받는쪽 기본키 영향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기본키 구성에 포함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일반 속성에 포함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  <a:tr h="431165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표기법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실선 표현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점선 표현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  <a:tr h="211455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0개 :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1개 :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여러개 : 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</a:tbl>
          </a:graphicData>
        </a:graphic>
      </p:graphicFrame>
      <p:sp>
        <p:nvSpPr>
          <p:cNvPr id="59" name="도형 58"/>
          <p:cNvSpPr>
            <a:spLocks/>
          </p:cNvSpPr>
          <p:nvPr/>
        </p:nvSpPr>
        <p:spPr>
          <a:xfrm rot="0">
            <a:off x="1969770" y="3222625"/>
            <a:ext cx="215265" cy="214630"/>
          </a:xfrm>
          <a:prstGeom prst="donu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66" name="도형 65"/>
          <p:cNvCxnSpPr/>
          <p:nvPr/>
        </p:nvCxnSpPr>
        <p:spPr>
          <a:xfrm rot="0">
            <a:off x="2058035" y="3592830"/>
            <a:ext cx="10160" cy="383540"/>
          </a:xfrm>
          <a:prstGeom prst="line"/>
          <a:ln w="158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도형 66"/>
          <p:cNvCxnSpPr/>
          <p:nvPr/>
        </p:nvCxnSpPr>
        <p:spPr>
          <a:xfrm rot="0" flipV="1">
            <a:off x="2268855" y="4076065"/>
            <a:ext cx="233044" cy="214630"/>
          </a:xfrm>
          <a:prstGeom prst="line"/>
          <a:ln w="412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도형 67"/>
          <p:cNvCxnSpPr/>
          <p:nvPr/>
        </p:nvCxnSpPr>
        <p:spPr>
          <a:xfrm rot="0" flipV="1">
            <a:off x="2242820" y="4297045"/>
            <a:ext cx="445770" cy="12065"/>
          </a:xfrm>
          <a:prstGeom prst="line"/>
          <a:ln w="412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도형 68"/>
          <p:cNvCxnSpPr/>
          <p:nvPr/>
        </p:nvCxnSpPr>
        <p:spPr>
          <a:xfrm rot="0">
            <a:off x="2259965" y="4298950"/>
            <a:ext cx="233044" cy="232410"/>
          </a:xfrm>
          <a:prstGeom prst="line"/>
          <a:ln w="412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도형 45"/>
          <p:cNvSpPr>
            <a:spLocks/>
          </p:cNvSpPr>
          <p:nvPr/>
        </p:nvSpPr>
        <p:spPr>
          <a:xfrm rot="0">
            <a:off x="4370705" y="3375025"/>
            <a:ext cx="772160" cy="1070610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학과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7" name="도형 46"/>
          <p:cNvSpPr>
            <a:spLocks/>
          </p:cNvSpPr>
          <p:nvPr/>
        </p:nvSpPr>
        <p:spPr>
          <a:xfrm rot="0">
            <a:off x="6619875" y="3378835"/>
            <a:ext cx="772160" cy="1070610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학생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cxnSp>
        <p:nvCxnSpPr>
          <p:cNvPr id="50" name="도형 49"/>
          <p:cNvCxnSpPr/>
          <p:nvPr/>
        </p:nvCxnSpPr>
        <p:spPr>
          <a:xfrm rot="0">
            <a:off x="5140960" y="3909695"/>
            <a:ext cx="1480820" cy="5080"/>
          </a:xfrm>
          <a:prstGeom prst="line"/>
          <a:ln w="44450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도형 51"/>
          <p:cNvCxnSpPr/>
          <p:nvPr/>
        </p:nvCxnSpPr>
        <p:spPr>
          <a:xfrm rot="0" flipV="1">
            <a:off x="6467475" y="3695064"/>
            <a:ext cx="152400" cy="215900"/>
          </a:xfrm>
          <a:prstGeom prst="line"/>
          <a:ln w="412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도형 52"/>
          <p:cNvCxnSpPr/>
          <p:nvPr/>
        </p:nvCxnSpPr>
        <p:spPr>
          <a:xfrm rot="0">
            <a:off x="6495415" y="3921125"/>
            <a:ext cx="124460" cy="204470"/>
          </a:xfrm>
          <a:prstGeom prst="line"/>
          <a:ln w="412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텍스트 상자 56"/>
          <p:cNvSpPr txBox="1">
            <a:spLocks/>
          </p:cNvSpPr>
          <p:nvPr/>
        </p:nvSpPr>
        <p:spPr>
          <a:xfrm rot="0">
            <a:off x="4694555" y="4644390"/>
            <a:ext cx="2324100" cy="33401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cap="none" dirty="0" smtClean="0" b="0" strike="noStrike">
                <a:latin typeface="맑은 고딕" charset="0"/>
                <a:ea typeface="맑은 고딕" charset="0"/>
              </a:rPr>
              <a:t>1:N 관계 (N : 0 or 1 or 여러개)</a:t>
            </a:r>
            <a:endParaRPr lang="ko-KR" altLang="en-US" sz="11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61" name="도형 60"/>
          <p:cNvSpPr>
            <a:spLocks/>
          </p:cNvSpPr>
          <p:nvPr/>
        </p:nvSpPr>
        <p:spPr>
          <a:xfrm rot="0">
            <a:off x="6212205" y="3763645"/>
            <a:ext cx="229870" cy="273050"/>
          </a:xfrm>
          <a:prstGeom prst="donu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64" name="도형 63"/>
          <p:cNvCxnSpPr/>
          <p:nvPr/>
        </p:nvCxnSpPr>
        <p:spPr>
          <a:xfrm rot="0">
            <a:off x="6449060" y="3662680"/>
            <a:ext cx="10160" cy="486410"/>
          </a:xfrm>
          <a:prstGeom prst="line"/>
          <a:ln w="158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도형 64"/>
          <p:cNvCxnSpPr/>
          <p:nvPr/>
        </p:nvCxnSpPr>
        <p:spPr>
          <a:xfrm rot="0">
            <a:off x="5293995" y="3686175"/>
            <a:ext cx="10160" cy="486410"/>
          </a:xfrm>
          <a:prstGeom prst="line"/>
          <a:ln w="158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도형 69"/>
          <p:cNvSpPr>
            <a:spLocks/>
          </p:cNvSpPr>
          <p:nvPr/>
        </p:nvSpPr>
        <p:spPr>
          <a:xfrm rot="0">
            <a:off x="6264910" y="3823335"/>
            <a:ext cx="119380" cy="153670"/>
          </a:xfrm>
          <a:prstGeom prst="ellipse"/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8" name="도형 47"/>
          <p:cNvSpPr>
            <a:spLocks/>
          </p:cNvSpPr>
          <p:nvPr/>
        </p:nvSpPr>
        <p:spPr>
          <a:xfrm rot="0">
            <a:off x="9923145" y="3381375"/>
            <a:ext cx="765810" cy="1071880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사원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9" name="도형 48"/>
          <p:cNvSpPr>
            <a:spLocks/>
          </p:cNvSpPr>
          <p:nvPr/>
        </p:nvSpPr>
        <p:spPr>
          <a:xfrm rot="0">
            <a:off x="7670165" y="3373755"/>
            <a:ext cx="765810" cy="1071880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부서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cxnSp>
        <p:nvCxnSpPr>
          <p:cNvPr id="51" name="도형 50"/>
          <p:cNvCxnSpPr/>
          <p:nvPr/>
        </p:nvCxnSpPr>
        <p:spPr>
          <a:xfrm rot="0">
            <a:off x="8465185" y="3912870"/>
            <a:ext cx="1468120" cy="5080"/>
          </a:xfrm>
          <a:prstGeom prst="line"/>
          <a:ln w="41275" cap="flat" cmpd="sng">
            <a:solidFill>
              <a:schemeClr val="accent1">
                <a:alpha val="100000"/>
              </a:schemeClr>
            </a:solidFill>
            <a:prstDash val="sys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도형 53"/>
          <p:cNvCxnSpPr/>
          <p:nvPr/>
        </p:nvCxnSpPr>
        <p:spPr>
          <a:xfrm rot="0" flipV="1">
            <a:off x="9667875" y="3607435"/>
            <a:ext cx="245110" cy="273050"/>
          </a:xfrm>
          <a:prstGeom prst="line"/>
          <a:ln w="412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도형 54"/>
          <p:cNvCxnSpPr/>
          <p:nvPr/>
        </p:nvCxnSpPr>
        <p:spPr>
          <a:xfrm rot="0">
            <a:off x="9667875" y="3912235"/>
            <a:ext cx="245110" cy="295910"/>
          </a:xfrm>
          <a:prstGeom prst="line"/>
          <a:ln w="412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도형 55"/>
          <p:cNvCxnSpPr/>
          <p:nvPr/>
        </p:nvCxnSpPr>
        <p:spPr>
          <a:xfrm rot="0" flipV="1">
            <a:off x="9648825" y="3917315"/>
            <a:ext cx="256540" cy="8890"/>
          </a:xfrm>
          <a:prstGeom prst="line"/>
          <a:ln w="412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텍스트 상자 57"/>
          <p:cNvSpPr txBox="1">
            <a:spLocks/>
          </p:cNvSpPr>
          <p:nvPr/>
        </p:nvSpPr>
        <p:spPr>
          <a:xfrm rot="0">
            <a:off x="8049895" y="4671060"/>
            <a:ext cx="2306320" cy="33401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cap="none" dirty="0" smtClean="0" b="0" strike="noStrike">
                <a:latin typeface="맑은 고딕" charset="0"/>
                <a:ea typeface="맑은 고딕" charset="0"/>
              </a:rPr>
              <a:t>1:N 관계 (N : 0 or 1 or 여러개)</a:t>
            </a:r>
            <a:endParaRPr lang="ko-KR" altLang="en-US" sz="11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60" name="도형 59"/>
          <p:cNvSpPr>
            <a:spLocks/>
          </p:cNvSpPr>
          <p:nvPr/>
        </p:nvSpPr>
        <p:spPr>
          <a:xfrm rot="0">
            <a:off x="9441815" y="3777615"/>
            <a:ext cx="227330" cy="273050"/>
          </a:xfrm>
          <a:prstGeom prst="donu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62" name="도형 61"/>
          <p:cNvCxnSpPr/>
          <p:nvPr/>
        </p:nvCxnSpPr>
        <p:spPr>
          <a:xfrm rot="0">
            <a:off x="9657715" y="3685540"/>
            <a:ext cx="10160" cy="488950"/>
          </a:xfrm>
          <a:prstGeom prst="line"/>
          <a:ln w="158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도형 62"/>
          <p:cNvCxnSpPr/>
          <p:nvPr/>
        </p:nvCxnSpPr>
        <p:spPr>
          <a:xfrm rot="0">
            <a:off x="8615045" y="3675380"/>
            <a:ext cx="10160" cy="488950"/>
          </a:xfrm>
          <a:prstGeom prst="line"/>
          <a:ln w="15875" cap="flat" cmpd="sng">
            <a:solidFill>
              <a:schemeClr val="accent1">
                <a:alpha val="10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도형 70"/>
          <p:cNvSpPr>
            <a:spLocks/>
          </p:cNvSpPr>
          <p:nvPr/>
        </p:nvSpPr>
        <p:spPr>
          <a:xfrm rot="0">
            <a:off x="9500235" y="3842385"/>
            <a:ext cx="119380" cy="152400"/>
          </a:xfrm>
          <a:prstGeom prst="ellipse"/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 ea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2138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大かっこ 3"/>
          <p:cNvSpPr/>
          <p:nvPr/>
        </p:nvSpPr>
        <p:spPr>
          <a:xfrm>
            <a:off x="1600200" y="1887220"/>
            <a:ext cx="9004300" cy="3467100"/>
          </a:xfrm>
          <a:prstGeom prst="bracketPair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3D68A65-9F03-4049-88B5-4F2F2BEB9157}"/>
              </a:ext>
            </a:extLst>
          </p:cNvPr>
          <p:cNvSpPr/>
          <p:nvPr/>
        </p:nvSpPr>
        <p:spPr>
          <a:xfrm>
            <a:off x="2254250" y="3249295"/>
            <a:ext cx="7804150" cy="11080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200" dirty="0">
                <a:solidFill>
                  <a:schemeClr val="bg1">
                    <a:lumMod val="95000"/>
                  </a:schemeClr>
                </a:solidFill>
                <a:latin typeface="맑은 고딕" charset="0"/>
                <a:ea typeface="맑은 고딕" charset="0"/>
              </a:rPr>
              <a:t>http://www.dbguide.net/db.db?cmd=view&amp;boardUid=148182&amp;boardConfigUid=9&amp;categoryUid=216&amp;boardIdx=132&amp;boardStep=1</a:t>
            </a:r>
            <a:endParaRPr lang="ko-KR" altLang="en-US" sz="2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95A047D-3D05-4EC0-81A1-64498DABB78B}"/>
              </a:ext>
            </a:extLst>
          </p:cNvPr>
          <p:cNvSpPr/>
          <p:nvPr/>
        </p:nvSpPr>
        <p:spPr>
          <a:xfrm>
            <a:off x="2254250" y="2464435"/>
            <a:ext cx="6096000" cy="52324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맑은 고딕" charset="0"/>
                <a:ea typeface="맑은 고딕" charset="0"/>
              </a:rPr>
              <a:t>참고 자료</a:t>
            </a:r>
            <a:endParaRPr lang="ko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4878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3543935" y="2705735"/>
            <a:ext cx="5104765" cy="1446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Thank You</a:t>
            </a:r>
            <a:endParaRPr kumimoji="1" lang="ja-JP" altLang="en-US" sz="8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331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2" b="1228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グループ化 5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2" name="直角三角形 1"/>
            <p:cNvSpPr>
              <a:spLocks/>
            </p:cNvSpPr>
            <p:nvPr/>
          </p:nvSpPr>
          <p:spPr>
            <a:xfrm rot="5400000">
              <a:off x="819150" y="-819150"/>
              <a:ext cx="6858635" cy="8496935"/>
            </a:xfrm>
            <a:prstGeom prst="rtTriangle"/>
            <a:solidFill>
              <a:schemeClr val="tx1">
                <a:lumMod val="85000"/>
                <a:lumOff val="15000"/>
                <a:alpha val="69865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latin typeface="맑은 고딕" charset="0"/>
                <a:ea typeface="맑은 고딕" charset="0"/>
              </a:endParaRPr>
            </a:p>
          </p:txBody>
        </p:sp>
        <p:sp>
          <p:nvSpPr>
            <p:cNvPr id="3" name="テキスト ボックス 2"/>
            <p:cNvSpPr txBox="1">
              <a:spLocks/>
            </p:cNvSpPr>
            <p:nvPr/>
          </p:nvSpPr>
          <p:spPr>
            <a:xfrm rot="0">
              <a:off x="400050" y="1028700"/>
              <a:ext cx="3985895" cy="922655"/>
            </a:xfrm>
            <a:prstGeom prst="rect"/>
            <a:noFill/>
          </p:spPr>
          <p:txBody>
            <a:bodyPr wrap="none" lIns="91440" tIns="45720" rIns="91440" bIns="45720" numCol="1" vert="horz" anchor="t">
              <a:spAutoFit/>
            </a:bodyPr>
            <a:lstStyle/>
            <a:p>
              <a:pPr marL="0" indent="0" algn="l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5400" cap="none" dirty="0" smtClean="0" b="1" strike="noStrike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1. </a:t>
              </a:r>
              <a:r>
                <a:rPr lang="en-US" altLang="ko-KR" sz="5400" cap="none" dirty="0" smtClean="0" b="0" strike="noStrike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용어 정리</a:t>
              </a:r>
              <a:endParaRPr lang="ko-KR" altLang="en-US" sz="54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5" name="テキスト ボックス 4"/>
            <p:cNvSpPr txBox="1">
              <a:spLocks/>
            </p:cNvSpPr>
            <p:nvPr/>
          </p:nvSpPr>
          <p:spPr>
            <a:xfrm rot="0">
              <a:off x="400050" y="2044065"/>
              <a:ext cx="824230" cy="708660"/>
            </a:xfrm>
            <a:prstGeom prst="rect"/>
            <a:noFill/>
          </p:spPr>
          <p:txBody>
            <a:bodyPr wrap="none" lIns="91440" tIns="45720" rIns="91440" bIns="45720" numCol="1" vert="horz" anchor="t">
              <a:spAutoFit/>
            </a:bodyPr>
            <a:lstStyle/>
            <a:p>
              <a:pPr marL="0" indent="0" algn="l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40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9639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661795" y="204470"/>
            <a:ext cx="1173480" cy="645795"/>
          </a:xfrm>
          <a:prstGeom prst="rect">
            <a:avLst/>
          </a:prstGeom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관계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30" name="표 29"/>
          <p:cNvGraphicFramePr>
            <a:graphicFrameLocks noGrp="1"/>
          </p:cNvGraphicFramePr>
          <p:nvPr/>
        </p:nvGraphicFramePr>
        <p:xfrm>
          <a:off x="6776720" y="2138680"/>
          <a:ext cx="1444625" cy="1022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4625"/>
              </a:tblGrid>
              <a:tr h="562610">
                <a:tc>
                  <a:txBody>
                    <a:bodyPr/>
                    <a:lstStyle/>
                    <a:p>
                      <a:pPr marL="0" indent="0" algn="ctr" fontAlgn="auto" defTabSz="9144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kern="1200" cap="none" dirty="0" smtClean="0" b="1" strike="noStrike">
                          <a:solidFill>
                            <a:srgbClr val="FFFFFF"/>
                          </a:solidFill>
                          <a:latin typeface="맑은 고딕" charset="0"/>
                          <a:ea typeface="맑은 고딕" charset="0"/>
                        </a:rPr>
                        <a:t>강사</a:t>
                      </a:r>
                      <a:endParaRPr lang="ko-KR" altLang="en-US" sz="2400" kern="1200" dirty="0" smtClean="0" cap="none" b="1" strike="noStrike">
                        <a:solidFill>
                          <a:srgbClr val="FFFFFF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solidFill>
                      <a:schemeClr val="accent1"/>
                    </a:solidFill>
                  </a:tcPr>
                </a:tc>
              </a:tr>
              <a:tr h="460375">
                <a:tc>
                  <a:txBody>
                    <a:bodyPr/>
                    <a:lstStyle/>
                    <a:p>
                      <a:pPr marL="0" indent="0" algn="ctr" fontAlgn="auto" defTabSz="9144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kern="1200" cap="none" dirty="0" smtClean="0" b="0" strike="noStrike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안효인</a:t>
                      </a:r>
                      <a:endParaRPr lang="ko-KR" altLang="en-US" sz="2400" kern="1200" dirty="0" smtClean="0" cap="none" b="0" strike="noStrike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1" name="표 30"/>
          <p:cNvGraphicFramePr>
            <a:graphicFrameLocks noGrp="1"/>
          </p:cNvGraphicFramePr>
          <p:nvPr/>
        </p:nvGraphicFramePr>
        <p:xfrm>
          <a:off x="9549765" y="2138680"/>
          <a:ext cx="1551305" cy="1125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1305"/>
              </a:tblGrid>
              <a:tr h="562610">
                <a:tc>
                  <a:txBody>
                    <a:bodyPr/>
                    <a:lstStyle/>
                    <a:p>
                      <a:pPr marL="0" indent="0" algn="ctr" fontAlgn="auto" defTabSz="9144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kern="1200" cap="none" dirty="0" smtClean="0" b="1" strike="noStrike">
                          <a:solidFill>
                            <a:srgbClr val="FFFFFF"/>
                          </a:solidFill>
                          <a:latin typeface="맑은 고딕" charset="0"/>
                          <a:ea typeface="맑은 고딕" charset="0"/>
                        </a:rPr>
                        <a:t>학생</a:t>
                      </a:r>
                      <a:endParaRPr lang="ko-KR" altLang="en-US" sz="2400" kern="1200" dirty="0" smtClean="0" cap="none" b="1" strike="noStrike">
                        <a:solidFill>
                          <a:srgbClr val="FFFFFF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solidFill>
                      <a:schemeClr val="accent1"/>
                    </a:solidFill>
                  </a:tcPr>
                </a:tc>
              </a:tr>
              <a:tr h="562610">
                <a:tc>
                  <a:txBody>
                    <a:bodyPr/>
                    <a:lstStyle/>
                    <a:p>
                      <a:pPr marL="0" indent="0" algn="ctr" fontAlgn="auto" defTabSz="9144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kern="1200" cap="none" dirty="0" smtClean="0" b="0" strike="noStrike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안병욱</a:t>
                      </a:r>
                      <a:endParaRPr lang="ko-KR" altLang="en-US" sz="2400" kern="1200" dirty="0" smtClean="0" cap="none" b="0" strike="noStrike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32" name="직선 연결선 31"/>
          <p:cNvCxnSpPr/>
          <p:nvPr/>
        </p:nvCxnSpPr>
        <p:spPr>
          <a:xfrm rot="0">
            <a:off x="8221345" y="2687320"/>
            <a:ext cx="1329690" cy="15240"/>
          </a:xfrm>
          <a:prstGeom prst="lin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>
            <a:spLocks/>
          </p:cNvSpPr>
          <p:nvPr/>
        </p:nvSpPr>
        <p:spPr>
          <a:xfrm rot="0">
            <a:off x="8350250" y="2790825"/>
            <a:ext cx="1185545" cy="37020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가르친다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graphicFrame>
        <p:nvGraphicFramePr>
          <p:cNvPr id="34" name="표 33"/>
          <p:cNvGraphicFramePr>
            <a:graphicFrameLocks noGrp="1"/>
          </p:cNvGraphicFramePr>
          <p:nvPr/>
        </p:nvGraphicFramePr>
        <p:xfrm>
          <a:off x="6748145" y="4121150"/>
          <a:ext cx="1444625" cy="1022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4625"/>
              </a:tblGrid>
              <a:tr h="562610">
                <a:tc>
                  <a:txBody>
                    <a:bodyPr/>
                    <a:lstStyle/>
                    <a:p>
                      <a:pPr marL="0" indent="0" algn="ctr" fontAlgn="auto" defTabSz="9144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kern="1200" cap="none" dirty="0" smtClean="0" b="1" strike="noStrike">
                          <a:solidFill>
                            <a:srgbClr val="FFFFFF"/>
                          </a:solidFill>
                          <a:latin typeface="맑은 고딕" charset="0"/>
                          <a:ea typeface="맑은 고딕" charset="0"/>
                        </a:rPr>
                        <a:t>부서</a:t>
                      </a:r>
                      <a:endParaRPr lang="ko-KR" altLang="en-US" sz="2400" kern="1200" dirty="0" smtClean="0" cap="none" b="1" strike="noStrike">
                        <a:solidFill>
                          <a:srgbClr val="FFFFFF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solidFill>
                      <a:schemeClr val="accent1"/>
                    </a:solidFill>
                  </a:tcPr>
                </a:tc>
              </a:tr>
              <a:tr h="460375">
                <a:tc>
                  <a:txBody>
                    <a:bodyPr/>
                    <a:lstStyle/>
                    <a:p>
                      <a:pPr marL="0" indent="0" algn="ctr" fontAlgn="auto" defTabSz="9144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kern="1200" cap="none" dirty="0" smtClean="0" b="0" strike="noStrike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IT</a:t>
                      </a:r>
                      <a:endParaRPr lang="ko-KR" altLang="en-US" sz="2400" kern="1200" dirty="0" smtClean="0" cap="none" b="0" strike="noStrike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5" name="표 34"/>
          <p:cNvGraphicFramePr>
            <a:graphicFrameLocks noGrp="1"/>
          </p:cNvGraphicFramePr>
          <p:nvPr/>
        </p:nvGraphicFramePr>
        <p:xfrm>
          <a:off x="9521190" y="4121150"/>
          <a:ext cx="1551305" cy="1022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1305"/>
              </a:tblGrid>
              <a:tr h="562610">
                <a:tc>
                  <a:txBody>
                    <a:bodyPr/>
                    <a:lstStyle/>
                    <a:p>
                      <a:pPr marL="0" indent="0" algn="ctr" fontAlgn="auto" defTabSz="9144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kern="1200" cap="none" dirty="0" smtClean="0" b="1" strike="noStrike">
                          <a:solidFill>
                            <a:srgbClr val="FFFFFF"/>
                          </a:solidFill>
                          <a:latin typeface="맑은 고딕" charset="0"/>
                          <a:ea typeface="맑은 고딕" charset="0"/>
                        </a:rPr>
                        <a:t>직원</a:t>
                      </a:r>
                      <a:endParaRPr lang="ko-KR" altLang="en-US" sz="2400" kern="1200" dirty="0" smtClean="0" cap="none" b="1" strike="noStrike">
                        <a:solidFill>
                          <a:srgbClr val="FFFFFF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solidFill>
                      <a:schemeClr val="accent1"/>
                    </a:solidFill>
                  </a:tcPr>
                </a:tc>
              </a:tr>
              <a:tr h="460375">
                <a:tc>
                  <a:txBody>
                    <a:bodyPr/>
                    <a:lstStyle/>
                    <a:p>
                      <a:pPr marL="0" indent="0" algn="ctr" fontAlgn="auto" defTabSz="9144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kern="1200" cap="none" dirty="0" smtClean="0" b="0" strike="noStrike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여동빈</a:t>
                      </a:r>
                      <a:endParaRPr lang="ko-KR" altLang="en-US" sz="2400" kern="1200" dirty="0" smtClean="0" cap="none" b="0" strike="noStrike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36" name="직선 연결선 35"/>
          <p:cNvCxnSpPr/>
          <p:nvPr/>
        </p:nvCxnSpPr>
        <p:spPr>
          <a:xfrm rot="0">
            <a:off x="8192770" y="4669790"/>
            <a:ext cx="1329055" cy="14605"/>
          </a:xfrm>
          <a:prstGeom prst="lin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>
            <a:spLocks/>
          </p:cNvSpPr>
          <p:nvPr/>
        </p:nvSpPr>
        <p:spPr>
          <a:xfrm rot="0">
            <a:off x="8321675" y="4773295"/>
            <a:ext cx="1185545" cy="37020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소속한다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8" name="내용 개체 틀 37"/>
          <p:cNvSpPr txBox="1">
            <a:spLocks/>
          </p:cNvSpPr>
          <p:nvPr/>
        </p:nvSpPr>
        <p:spPr>
          <a:xfrm rot="0">
            <a:off x="609600" y="1600200"/>
            <a:ext cx="5355590" cy="4528820"/>
          </a:xfrm>
          <a:prstGeom prst="rect"/>
        </p:spPr>
        <p:txBody>
          <a:bodyPr wrap="square" lIns="91440" tIns="45720" rIns="91440" bIns="45720" vert="horz" anchor="t">
            <a:normAutofit fontScale="100000" lnSpcReduction="0"/>
          </a:bodyPr>
          <a:lstStyle/>
          <a:p>
            <a:pPr marL="228600" indent="-228600" algn="l" fontAlgn="auto" defTabSz="508000" eaLnBrk="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RDBMS</a:t>
            </a:r>
            <a:r>
              <a:rPr lang="en-US" altLang="ko-KR" sz="3000" cap="none" dirty="0" smtClean="0" b="0" strike="noStrike">
                <a:latin typeface="맑은 고딕" charset="0"/>
                <a:ea typeface="맑은 고딕" charset="0"/>
              </a:rPr>
              <a:t> </a:t>
            </a:r>
            <a:endParaRPr lang="ko-KR" altLang="en-US" sz="30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-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Relational Database management system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-"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관계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45720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45720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- Relationship : 상호 연관성이 있는 상태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45720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45720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- 데이터 간 연관성을 표현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45720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- 속성 정의 및 관계 정의에 따라서 다양하게 변함</a:t>
            </a:r>
            <a:endParaRPr lang="ko-KR" altLang="en-US" sz="2400" cap="none" dirty="0" smtClean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0614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659890" y="204470"/>
            <a:ext cx="3764280" cy="645795"/>
          </a:xfrm>
          <a:prstGeom prst="rect">
            <a:avLst/>
          </a:prstGeom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키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(Key)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의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개념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내용 개체 틀 2">
            <a:extLst>
              <a:ext uri="{FF2B5EF4-FFF2-40B4-BE49-F238E27FC236}">
                <a16:creationId xmlns:a16="http://schemas.microsoft.com/office/drawing/2014/main" id="{8FDE289E-68D1-4782-BF06-55317632CAB4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5340" cy="4528820"/>
          </a:xfrm>
          <a:prstGeom prst="rect">
            <a:avLst/>
          </a:prstGeom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508000" eaLnBrk="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맑은 고딕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키(Key)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508000" eaLnBrk="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맑은 고딕"/>
              <a:buChar char="•"/>
            </a:pPr>
            <a:endParaRPr lang="ko-KR" altLang="en-US" sz="16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- 조건에 만족하는 데이터를 찾거나 순서대로 정렬할 때 기준이 될 수있는 속성(Column)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508000" eaLnBrk="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키의 종류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- 후보키(Candidate Key)	 - 기본키(Primary Key)   - 외래키(Foreign Key)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- 슈퍼키 (Super Key)	    - 대체키(Alternate Key)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eaLnBrk="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400" cap="none" dirty="0" smtClean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3624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>
            <a:spLocks/>
          </p:cNvSpPr>
          <p:nvPr/>
        </p:nvSpPr>
        <p:spPr>
          <a:xfrm rot="0">
            <a:off x="0" y="0"/>
            <a:ext cx="6096635" cy="46355"/>
          </a:xfrm>
          <a:prstGeom prst="rect"/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テキスト ボックス 2"/>
          <p:cNvSpPr txBox="1">
            <a:spLocks/>
          </p:cNvSpPr>
          <p:nvPr/>
        </p:nvSpPr>
        <p:spPr>
          <a:xfrm rot="0">
            <a:off x="1659890" y="204470"/>
            <a:ext cx="3764915" cy="646430"/>
          </a:xfrm>
          <a:prstGeom prst="rect"/>
          <a:noFill/>
        </p:spPr>
        <p:txBody>
          <a:bodyPr wrap="none" lIns="91440" tIns="45720" rIns="91440" bIns="45720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키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(Key)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의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개념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 rot="0">
            <a:off x="0" y="1010285"/>
            <a:ext cx="12192635" cy="635"/>
          </a:xfrm>
          <a:prstGeom prst="line"/>
          <a:ln w="6350" cap="flat" cmpd="sng">
            <a:solidFill>
              <a:schemeClr val="bg1">
                <a:lumMod val="95000"/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 rot="0">
            <a:off x="190500" y="204470"/>
            <a:ext cx="572135" cy="647065"/>
            <a:chOff x="190500" y="204470"/>
            <a:chExt cx="572135" cy="647065"/>
          </a:xfrm>
        </p:grpSpPr>
        <p:sp>
          <p:nvSpPr>
            <p:cNvPr id="7" name="山形 6"/>
            <p:cNvSpPr>
              <a:spLocks/>
            </p:cNvSpPr>
            <p:nvPr/>
          </p:nvSpPr>
          <p:spPr>
            <a:xfrm rot="0">
              <a:off x="19050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8" name="山形 7"/>
            <p:cNvSpPr>
              <a:spLocks/>
            </p:cNvSpPr>
            <p:nvPr/>
          </p:nvSpPr>
          <p:spPr>
            <a:xfrm rot="0">
              <a:off x="476250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 rot="0">
            <a:off x="804545" y="204470"/>
            <a:ext cx="572135" cy="647065"/>
            <a:chOff x="804545" y="204470"/>
            <a:chExt cx="572135" cy="647065"/>
          </a:xfrm>
        </p:grpSpPr>
        <p:sp>
          <p:nvSpPr>
            <p:cNvPr id="14" name="山形 13"/>
            <p:cNvSpPr>
              <a:spLocks/>
            </p:cNvSpPr>
            <p:nvPr/>
          </p:nvSpPr>
          <p:spPr>
            <a:xfrm rot="0">
              <a:off x="80454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15" name="山形 14"/>
            <p:cNvSpPr>
              <a:spLocks/>
            </p:cNvSpPr>
            <p:nvPr/>
          </p:nvSpPr>
          <p:spPr>
            <a:xfrm rot="0">
              <a:off x="1090295" y="204470"/>
              <a:ext cx="286385" cy="647065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endParaRPr>
            </a:p>
          </p:txBody>
        </p:sp>
      </p:grpSp>
      <p:sp>
        <p:nvSpPr>
          <p:cNvPr id="20" name="내용 개체 틀 19"/>
          <p:cNvSpPr txBox="1">
            <a:spLocks/>
          </p:cNvSpPr>
          <p:nvPr/>
        </p:nvSpPr>
        <p:spPr>
          <a:xfrm rot="0">
            <a:off x="609600" y="1600200"/>
            <a:ext cx="10975340" cy="4528820"/>
          </a:xfrm>
          <a:prstGeom prst="rect"/>
        </p:spPr>
        <p:txBody>
          <a:bodyPr wrap="square" lIns="91440" tIns="45720" rIns="91440" bIns="45720" vert="horz" anchor="t">
            <a:normAutofit fontScale="77500" lnSpcReduction="0"/>
          </a:bodyPr>
          <a:lstStyle/>
          <a:p>
            <a:pPr marL="228600" indent="-228600" algn="l" fontAlgn="auto" defTabSz="508000" eaLnBrk="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•"/>
            </a:pPr>
            <a:r>
              <a:rPr lang="en-US" altLang="ko-KR" sz="361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키(Key)의 종류</a:t>
            </a:r>
            <a:endParaRPr lang="ko-KR" altLang="en-US" sz="361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just" fontAlgn="auto" defTabSz="508000" eaLnBrk="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160" cap="none" dirty="0" smtClean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후보키(Candidate Key)</a:t>
            </a:r>
            <a:endParaRPr lang="ko-KR" altLang="en-US" sz="2160" cap="none" dirty="0" smtClean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16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 - 테이블을 구성하는 속성들 중에서 각 Row를 유일하게 식별하기 위해 사용하는 속성들</a:t>
            </a:r>
            <a:endParaRPr lang="ko-KR" altLang="en-US" sz="216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16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 - 모든 테이블에는 반드시 하나 이상의 후보키가 존재</a:t>
            </a:r>
            <a:endParaRPr lang="ko-KR" altLang="en-US" sz="216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16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 - 데이터를 식별하는데 꼭 필요한 최소속성만으로 구성</a:t>
            </a:r>
            <a:endParaRPr lang="ko-KR" altLang="en-US" sz="216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16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 - Null 값을 가질 수 없다. </a:t>
            </a:r>
            <a:endParaRPr lang="ko-KR" altLang="en-US" sz="216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16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160" cap="none" dirty="0" smtClean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기본키(Primary Key)</a:t>
            </a:r>
            <a:endParaRPr lang="ko-KR" altLang="en-US" sz="2160" cap="none" dirty="0" smtClean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16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 - 기본키는 후보키 중에서 선택한 주키</a:t>
            </a:r>
            <a:endParaRPr lang="ko-KR" altLang="en-US" sz="216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16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 - 하나의 테이블에서 특정 Row를 유일하게 구별할 수 있는 속성</a:t>
            </a:r>
            <a:endParaRPr lang="ko-KR" altLang="en-US" sz="216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508000" eaLnBrk="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2400" cap="none" dirty="0" smtClean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659890" y="204470"/>
            <a:ext cx="3764280" cy="645795"/>
          </a:xfrm>
          <a:prstGeom prst="rect">
            <a:avLst/>
          </a:prstGeom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키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(Key)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의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개념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내용 개체 틀 2">
            <a:extLst>
              <a:ext uri="{FF2B5EF4-FFF2-40B4-BE49-F238E27FC236}">
                <a16:creationId xmlns:a16="http://schemas.microsoft.com/office/drawing/2014/main" id="{8FDE289E-68D1-4782-BF06-55317632CAB4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4070" cy="45275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0" algn="just" defTabSz="508000" eaLnBrk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None/>
            </a:pPr>
            <a:endParaRPr lang="ko-KR" altLang="en-US" sz="2000" dirty="0"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40E01B1E-46A1-4758-B7E8-E10B691D25F4}"/>
              </a:ext>
            </a:extLst>
          </p:cNvPr>
          <p:cNvSpPr txBox="1">
            <a:spLocks/>
          </p:cNvSpPr>
          <p:nvPr/>
        </p:nvSpPr>
        <p:spPr>
          <a:xfrm>
            <a:off x="608330" y="1570355"/>
            <a:ext cx="10975340" cy="4528820"/>
          </a:xfrm>
          <a:prstGeom prst="rect">
            <a:avLst/>
          </a:prstGeom>
        </p:spPr>
        <p:txBody>
          <a:bodyPr wrap="square" lIns="91440" tIns="45720" rIns="91440" bIns="45720" numCol="1" vert="horz" anchor="t">
            <a:normAutofit fontScale="85000" lnSpcReduction="0"/>
          </a:bodyPr>
          <a:lstStyle/>
          <a:p>
            <a:pPr marL="228600" indent="-228600" algn="just" fontAlgn="auto" defTabSz="508000" eaLnBrk="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키(Key)의 종류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just" fontAlgn="auto" defTabSz="508000" eaLnBrk="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16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100" cap="none" dirty="0" smtClean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외래키(Foreign Key)</a:t>
            </a:r>
            <a:endParaRPr lang="ko-KR" altLang="en-US" sz="2100" cap="none" dirty="0" smtClean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 - </a:t>
            </a:r>
            <a:r>
              <a:rPr lang="en-US" altLang="ko-KR" sz="2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테이블의 속성이 다른 테이블의 기본키를 참조 할 때 이를 외래키라고 함</a:t>
            </a:r>
            <a:endParaRPr lang="ko-KR" altLang="en-US" sz="20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rgbClr val="000000"/>
                </a:solidFill>
                <a:latin typeface="맑은 고딕" charset="0"/>
                <a:ea typeface="맑은 고딕" charset="0"/>
              </a:rPr>
              <a:t>  - 테이블들 사이의 관계를 올바르게 표현하기 위해 필요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1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이외의 키의 종류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6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100" cap="none" dirty="0" smtClean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슈퍼키 (Super Key)</a:t>
            </a:r>
            <a:endParaRPr lang="ko-KR" altLang="en-US" sz="2100" cap="none" dirty="0" smtClean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100" cap="none" dirty="0" smtClean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대체키 (Alternate Key)</a:t>
            </a:r>
            <a:endParaRPr lang="ko-KR" altLang="en-US" sz="2100" cap="none" dirty="0" smtClean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ctr" fontAlgn="auto" defTabSz="914400" eaLnBrk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4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019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47" b="120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>
              <a:spLocks/>
            </p:cNvSpPr>
            <p:nvPr/>
          </p:nvSpPr>
          <p:spPr>
            <a:xfrm rot="5400000">
              <a:off x="819150" y="-819150"/>
              <a:ext cx="6859270" cy="8497570"/>
            </a:xfrm>
            <a:prstGeom prst="rtTriangle"/>
            <a:solidFill>
              <a:schemeClr val="tx1">
                <a:lumMod val="85000"/>
                <a:lumOff val="15000"/>
                <a:alpha val="68687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latin typeface="맑은 고딕" charset="0"/>
                <a:ea typeface="맑은 고딕" charset="0"/>
              </a:endParaRPr>
            </a:p>
          </p:txBody>
        </p:sp>
        <p:sp>
          <p:nvSpPr>
            <p:cNvPr id="5" name="テキスト ボックス 4"/>
            <p:cNvSpPr txBox="1">
              <a:spLocks/>
            </p:cNvSpPr>
            <p:nvPr/>
          </p:nvSpPr>
          <p:spPr>
            <a:xfrm rot="0">
              <a:off x="400050" y="1028700"/>
              <a:ext cx="5328285" cy="2860040"/>
            </a:xfrm>
            <a:prstGeom prst="rect"/>
            <a:noFill/>
          </p:spPr>
          <p:txBody>
            <a:bodyPr wrap="none" lIns="91440" tIns="45720" rIns="91440" bIns="45720" numCol="1" vert="horz" anchor="t">
              <a:spAutoFit/>
            </a:bodyPr>
            <a:lstStyle/>
            <a:p>
              <a:pPr marL="0" indent="0" algn="l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6000" cap="none" dirty="0" smtClean="0" b="1" strike="noStrike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2. 식별자와</a:t>
              </a:r>
              <a:endParaRPr lang="ko-KR" altLang="en-US" sz="6000" cap="none" dirty="0" smtClean="0" b="1" strike="noStrike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  <a:p>
              <a:pPr marL="0" indent="0" algn="l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6000" cap="none" dirty="0" smtClean="0" b="1" strike="noStrike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		 비식별자</a:t>
              </a:r>
              <a:endParaRPr lang="ko-KR" altLang="en-US" sz="6000" cap="none" dirty="0" smtClean="0" b="1" strike="noStrike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  <a:p>
              <a:pPr marL="0" indent="0" algn="l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6000" cap="none" dirty="0" smtClean="0" b="1" strike="noStrike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3089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661795" y="204470"/>
            <a:ext cx="6556375" cy="64579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식별자와 비식별자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내용 개체 틀 2"/>
          <p:cNvSpPr txBox="1">
            <a:spLocks/>
          </p:cNvSpPr>
          <p:nvPr/>
        </p:nvSpPr>
        <p:spPr>
          <a:xfrm rot="0">
            <a:off x="609600" y="1600200"/>
            <a:ext cx="10974705" cy="452818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342900" indent="0" algn="just" fontAlgn="auto" defTabSz="50800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7" name="テキスト ボックス 15"/>
          <p:cNvSpPr txBox="1">
            <a:spLocks/>
          </p:cNvSpPr>
          <p:nvPr/>
        </p:nvSpPr>
        <p:spPr>
          <a:xfrm rot="0">
            <a:off x="6096000" y="2451100"/>
            <a:ext cx="5475605" cy="3089275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endParaRPr lang="ko-KR" altLang="en-US" sz="25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en-US" altLang="ko-KR" sz="2500" cap="none" dirty="0" smtClean="0" b="0" strike="noStrike">
                <a:latin typeface="맑은 고딕" charset="0"/>
                <a:ea typeface="맑은 고딕" charset="0"/>
              </a:rPr>
              <a:t>부모 테이블에서 기본키를 받는 방법</a:t>
            </a:r>
            <a:endParaRPr lang="ko-KR" altLang="en-US" sz="25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endParaRPr lang="ko-KR" altLang="en-US" sz="16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자신의 기본키로 사용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연결이 되는 속성으로만 사용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 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A4C8A6B5-BB33-416C-B320-81E7BAAEA0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0600611"/>
              </p:ext>
            </p:extLst>
          </p:nvPr>
        </p:nvGraphicFramePr>
        <p:xfrm>
          <a:off x="847658" y="2448090"/>
          <a:ext cx="1897273" cy="8368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68501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err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부모</a:t>
                      </a:r>
                      <a:r>
                        <a:rPr lang="ko-KR" altLang="en-US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854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C9AFDEF4-5BB2-4772-8AA4-42BB261F2B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7720159"/>
              </p:ext>
            </p:extLst>
          </p:nvPr>
        </p:nvGraphicFramePr>
        <p:xfrm>
          <a:off x="836782" y="4823722"/>
          <a:ext cx="1897273" cy="9694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68501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err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부모</a:t>
                      </a:r>
                      <a:r>
                        <a:rPr lang="ko-KR" altLang="en-US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0913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829E54BD-8FC5-4062-8EF0-3B010515C9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508739"/>
              </p:ext>
            </p:extLst>
          </p:nvPr>
        </p:nvGraphicFramePr>
        <p:xfrm>
          <a:off x="3898240" y="4834924"/>
          <a:ext cx="1897273" cy="954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53768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자식속성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0914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부모속성(FK)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6A3DCC98-F101-474C-87BF-2FD2301BF1B9}"/>
              </a:ext>
            </a:extLst>
          </p:cNvPr>
          <p:cNvSpPr txBox="1"/>
          <p:nvPr/>
        </p:nvSpPr>
        <p:spPr>
          <a:xfrm>
            <a:off x="836930" y="2078990"/>
            <a:ext cx="1525905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부모 테이블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CFB8ED-5F5A-4A8B-8F5F-DF0B88FD862A}"/>
              </a:ext>
            </a:extLst>
          </p:cNvPr>
          <p:cNvSpPr txBox="1"/>
          <p:nvPr/>
        </p:nvSpPr>
        <p:spPr>
          <a:xfrm>
            <a:off x="847725" y="4450715"/>
            <a:ext cx="1525905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부모 테이블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9C48E0BC-ED28-4F5D-870F-BA22AD57EB8F}"/>
              </a:ext>
            </a:extLst>
          </p:cNvPr>
          <p:cNvCxnSpPr>
            <a:cxnSpLocks/>
            <a:stCxn id="18" idx="3"/>
            <a:endCxn id="19" idx="1"/>
          </p:cNvCxnSpPr>
          <p:nvPr/>
        </p:nvCxnSpPr>
        <p:spPr>
          <a:xfrm>
            <a:off x="2745105" y="2866390"/>
            <a:ext cx="1190625" cy="50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7B706704-A76C-420D-B237-0F1FB184C3B7}"/>
              </a:ext>
            </a:extLst>
          </p:cNvPr>
          <p:cNvCxnSpPr>
            <a:stCxn id="21" idx="3"/>
            <a:endCxn id="22" idx="1"/>
          </p:cNvCxnSpPr>
          <p:nvPr/>
        </p:nvCxnSpPr>
        <p:spPr>
          <a:xfrm>
            <a:off x="2734310" y="5308600"/>
            <a:ext cx="1163955" cy="38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452A594-0E96-4AFE-99CB-1795A09DC2DA}"/>
              </a:ext>
            </a:extLst>
          </p:cNvPr>
          <p:cNvSpPr txBox="1"/>
          <p:nvPr/>
        </p:nvSpPr>
        <p:spPr>
          <a:xfrm>
            <a:off x="621665" y="3427730"/>
            <a:ext cx="5008245" cy="36893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285750" indent="-28575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§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받은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속성을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자신의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기본키로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사용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684956A-14EC-4A18-AB51-55049FE0A38B}"/>
              </a:ext>
            </a:extLst>
          </p:cNvPr>
          <p:cNvSpPr txBox="1"/>
          <p:nvPr/>
        </p:nvSpPr>
        <p:spPr>
          <a:xfrm>
            <a:off x="621665" y="5952490"/>
            <a:ext cx="5008245" cy="36893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285750" indent="-28575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§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받은 속성을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자신의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속성으로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사용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29" name="TextBox 28"/>
          <p:cNvSpPr txBox="1">
            <a:spLocks/>
          </p:cNvSpPr>
          <p:nvPr/>
        </p:nvSpPr>
        <p:spPr>
          <a:xfrm rot="0">
            <a:off x="3903345" y="2075180"/>
            <a:ext cx="1526540" cy="36893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자식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테이블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0" name="TextBox 29"/>
          <p:cNvSpPr txBox="1">
            <a:spLocks/>
          </p:cNvSpPr>
          <p:nvPr/>
        </p:nvSpPr>
        <p:spPr>
          <a:xfrm rot="0">
            <a:off x="3909060" y="4498975"/>
            <a:ext cx="1526540" cy="36893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자식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테이블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graphicFrame>
        <p:nvGraphicFramePr>
          <p:cNvPr id="31" name="표 30"/>
          <p:cNvGraphicFramePr>
            <a:graphicFrameLocks noGrp="1"/>
          </p:cNvGraphicFramePr>
          <p:nvPr/>
        </p:nvGraphicFramePr>
        <p:xfrm>
          <a:off x="3904615" y="2435225"/>
          <a:ext cx="1897380" cy="756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380"/>
              </a:tblGrid>
              <a:tr h="37846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부모속성(FK)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846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7598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定義 3">
      <a:dk1>
        <a:sysClr val="windowText" lastClr="000000"/>
      </a:dk1>
      <a:lt1>
        <a:sysClr val="window" lastClr="FFFFFF"/>
      </a:lt1>
      <a:dk2>
        <a:srgbClr val="2E75B5"/>
      </a:dk2>
      <a:lt2>
        <a:srgbClr val="E7E6E6"/>
      </a:lt2>
      <a:accent1>
        <a:srgbClr val="FEC800"/>
      </a:accent1>
      <a:accent2>
        <a:srgbClr val="E7AB63"/>
      </a:accent2>
      <a:accent3>
        <a:srgbClr val="3A3838"/>
      </a:accent3>
      <a:accent4>
        <a:srgbClr val="757070"/>
      </a:accent4>
      <a:accent5>
        <a:srgbClr val="FFE78F"/>
      </a:accent5>
      <a:accent6>
        <a:srgbClr val="FFF4CB"/>
      </a:accent6>
      <a:hlink>
        <a:srgbClr val="3A1500"/>
      </a:hlink>
      <a:folHlink>
        <a:srgbClr val="3A1500"/>
      </a:folHlink>
    </a:clrScheme>
    <a:fontScheme name="Malgun Gothic">
      <a:majorFont>
        <a:latin typeface="Calibri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26</Pages>
  <Paragraphs>235</Paragraphs>
  <Words>765</Words>
  <TotalTime>0</TotalTime>
  <MMClips>0</MMClips>
  <ScaleCrop>false</ScaleCrop>
  <HeadingPairs>
    <vt:vector size="2" baseType="variant">
      <vt:variant>
        <vt:lpstr>제목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Saebyeol Yu</dc:creator>
  <cp:lastModifiedBy>안 병욱</cp:lastModifiedBy>
  <dc:title>PowerPoint プレゼンテーション</dc:title>
  <dcterms:modified xsi:type="dcterms:W3CDTF">2019-03-04T15:51:09Z</dcterms:modified>
</cp:coreProperties>
</file>

<file path=docProps/thumbnail.jpeg>
</file>